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SpecialPlsOnTitleSld="0" removePersonalInfoOnSave="1">
  <p:sldMasterIdLst>
    <p:sldMasterId id="2147483796" r:id="rId1"/>
  </p:sldMasterIdLst>
  <p:notesMasterIdLst>
    <p:notesMasterId r:id="rId2"/>
  </p:notesMasterIdLst>
  <p:handoutMasterIdLst>
    <p:handoutMasterId r:id="rId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id="{718B6184-A3CC-4A3E-B0D3-57A6D4E26BC3}" name="기본 구역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  <p14:section id="{E579D948-69BC-4CA8-9084-A1A6E2E79709}" name="제목 없는 구역">
          <p14:sldIdLst/>
        </p14:section>
        <p14:section id="{582F15FF-4A1C-4AA8-991C-FEFA80A5A1EB}" name="제목 없는 구역">
          <p14:sldIdLst/>
        </p14:section>
      </p14:sectionLst>
    </p:ext>
  </p:extLst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prnWhat="handouts2" scaleToFitPaper="1"/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27578" autoAdjust="0"/>
    <p:restoredTop sz="86369" autoAdjust="0"/>
  </p:normalViewPr>
  <p:slideViewPr>
    <p:cSldViewPr>
      <p:cViewPr varScale="1">
        <p:scale>
          <a:sx n="100" d="100"/>
          <a:sy n="100" d="100"/>
        </p:scale>
        <p:origin x="1344" y="72"/>
      </p:cViewPr>
      <p:guideLst>
        <p:guide orient="horz" pos="2154"/>
        <p:guide pos="38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7" d="100"/>
          <a:sy n="77" d="100"/>
        </p:scale>
        <p:origin x="4002" y="108"/>
      </p:cViewPr>
      <p:guideLst>
        <p:guide orient="horz" pos="3121"/>
        <p:guide pos="2125"/>
      </p:guideLst>
    </p:cSldViewPr>
  </p:notes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1" Type="http://schemas.openxmlformats.org/officeDocument/2006/relationships/slide" Target="slides/slide8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presProps" Target="presProps.xml"  /><Relationship Id="rId29" Type="http://schemas.openxmlformats.org/officeDocument/2006/relationships/viewProps" Target="viewProps.xml"  /><Relationship Id="rId3" Type="http://schemas.openxmlformats.org/officeDocument/2006/relationships/handoutMaster" Target="handoutMasters/handoutMaster1.xml"  /><Relationship Id="rId30" Type="http://schemas.openxmlformats.org/officeDocument/2006/relationships/theme" Target="theme/theme1.xml"  /><Relationship Id="rId31" Type="http://schemas.openxmlformats.org/officeDocument/2006/relationships/tableStyles" Target="tableStyles.xml"  /><Relationship Id="rId4" Type="http://schemas.openxmlformats.org/officeDocument/2006/relationships/slide" Target="slides/slide1.xml"  /><Relationship Id="rId5" Type="http://schemas.openxmlformats.org/officeDocument/2006/relationships/slide" Target="slides/slide2.xml"  /><Relationship Id="rId6" Type="http://schemas.openxmlformats.org/officeDocument/2006/relationships/slide" Target="slides/slide3.xml"  /><Relationship Id="rId7" Type="http://schemas.openxmlformats.org/officeDocument/2006/relationships/slide" Target="slides/slide4.xml"  /><Relationship Id="rId8" Type="http://schemas.openxmlformats.org/officeDocument/2006/relationships/slide" Target="slides/slide5.xml"  /><Relationship Id="rId9" Type="http://schemas.openxmlformats.org/officeDocument/2006/relationships/slide" Target="slides/slide6.xml"  /></Relationships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3" y="1"/>
            <a:ext cx="2949787" cy="496967"/>
          </a:xfrm>
          <a:prstGeom prst="rect">
            <a:avLst/>
          </a:prstGeom>
        </p:spPr>
        <p:txBody>
          <a:bodyPr vert="horz" lIns="92225" tIns="46112" rIns="92225" bIns="46112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>
                <a:latin typeface="에스코어 드림 5 Medium"/>
              </a:rPr>
              <a:t/>
            </a:r>
            <a:endParaRPr lang="ko-KR" altLang="en-US">
              <a:latin typeface="에스코어 드림 5 Medium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40" y="1"/>
            <a:ext cx="2949787" cy="496967"/>
          </a:xfrm>
          <a:prstGeom prst="rect">
            <a:avLst/>
          </a:prstGeom>
        </p:spPr>
        <p:txBody>
          <a:bodyPr vert="horz" lIns="92225" tIns="46112" rIns="92225" bIns="46112"/>
          <a:lstStyle>
            <a:lvl1pPr algn="r">
              <a:defRPr sz="1200"/>
            </a:lvl1pPr>
          </a:lstStyle>
          <a:p>
            <a:pPr lvl="0">
              <a:defRPr/>
            </a:pPr>
            <a:fld id="{D8D7A7C4-C82A-4D21-9AB0-F0C5A1D3EF09}" type="datetime1">
              <a:rPr lang="ko-KR" altLang="en-US">
                <a:latin typeface="에스코어 드림 5 Medium"/>
              </a:rPr>
              <a:pPr lvl="0">
                <a:defRPr/>
              </a:pPr>
              <a:t>2024-05-09</a:t>
            </a:fld>
            <a:endParaRPr lang="ko-KR" altLang="en-US">
              <a:latin typeface="에스코어 드림 5 Medium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3" y="9440648"/>
            <a:ext cx="2949787" cy="496967"/>
          </a:xfrm>
          <a:prstGeom prst="rect">
            <a:avLst/>
          </a:prstGeom>
        </p:spPr>
        <p:txBody>
          <a:bodyPr vert="horz" lIns="92225" tIns="46112" rIns="92225" bIns="46112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>
                <a:latin typeface="에스코어 드림 5 Medium"/>
              </a:rPr>
              <a:t/>
            </a:r>
            <a:endParaRPr lang="ko-KR" altLang="en-US">
              <a:latin typeface="에스코어 드림 5 Medium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40" y="9440648"/>
            <a:ext cx="2949787" cy="496967"/>
          </a:xfrm>
          <a:prstGeom prst="rect">
            <a:avLst/>
          </a:prstGeom>
        </p:spPr>
        <p:txBody>
          <a:bodyPr vert="horz" lIns="92225" tIns="46112" rIns="92225" bIns="46112" anchor="b"/>
          <a:lstStyle>
            <a:lvl1pPr algn="r">
              <a:defRPr sz="1200"/>
            </a:lvl1pPr>
          </a:lstStyle>
          <a:p>
            <a:pPr lvl="0">
              <a:defRPr/>
            </a:pPr>
            <a:fld id="{F450E784-2449-4FFD-AA69-3F5CFAA75BCB}" type="slidenum">
              <a:rPr lang="ko-KR" altLang="en-US">
                <a:latin typeface="에스코어 드림 5 Medium"/>
              </a:rPr>
              <a:pPr lvl="0">
                <a:defRPr/>
              </a:pPr>
              <a:t>‹#›</a:t>
            </a:fld>
            <a:endParaRPr lang="ko-KR" altLang="en-US">
              <a:latin typeface="에스코어 드림 5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3" y="1"/>
            <a:ext cx="2949787" cy="498693"/>
          </a:xfrm>
          <a:prstGeom prst="rect">
            <a:avLst/>
          </a:prstGeom>
        </p:spPr>
        <p:txBody>
          <a:bodyPr vert="horz" lIns="92225" tIns="46112" rIns="92225" bIns="46112"/>
          <a:lstStyle>
            <a:lvl1pPr algn="l">
              <a:defRPr sz="1200">
                <a:latin typeface="에스코어 드림 5 Medium"/>
                <a:ea typeface="에스코어 드림 5 Medium"/>
              </a:defRPr>
            </a:lvl1pPr>
          </a:lstStyle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1"/>
            <a:ext cx="2949787" cy="498693"/>
          </a:xfrm>
          <a:prstGeom prst="rect">
            <a:avLst/>
          </a:prstGeom>
        </p:spPr>
        <p:txBody>
          <a:bodyPr vert="horz" lIns="92225" tIns="46112" rIns="92225" bIns="46112"/>
          <a:lstStyle>
            <a:lvl1pPr algn="r">
              <a:defRPr sz="1200">
                <a:latin typeface="에스코어 드림 5 Medium"/>
                <a:ea typeface="에스코어 드림 5 Medium"/>
              </a:defRPr>
            </a:lvl1pPr>
          </a:lstStyle>
          <a:p>
            <a:pPr>
              <a:defRPr/>
            </a:pPr>
            <a:fld id="{9A0C035B-57C6-4384-B19E-AD23BD3BFF6C}" type="datetime1">
              <a:rPr lang="ko-KR" altLang="en-US"/>
              <a:pPr>
                <a:defRPr/>
              </a:pPr>
              <a:t>2024-05-09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23863" y="1243013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5" tIns="46112" rIns="92225" bIns="46112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4"/>
          </a:xfrm>
          <a:prstGeom prst="rect">
            <a:avLst/>
          </a:prstGeom>
        </p:spPr>
        <p:txBody>
          <a:bodyPr vert="horz" lIns="92225" tIns="46112" rIns="92225" bIns="46112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52"/>
            <a:ext cx="2949787" cy="498691"/>
          </a:xfrm>
          <a:prstGeom prst="rect">
            <a:avLst/>
          </a:prstGeom>
        </p:spPr>
        <p:txBody>
          <a:bodyPr vert="horz" lIns="92225" tIns="46112" rIns="92225" bIns="46112" anchor="b"/>
          <a:lstStyle>
            <a:lvl1pPr algn="l">
              <a:defRPr sz="1200">
                <a:latin typeface="에스코어 드림 5 Medium"/>
                <a:ea typeface="에스코어 드림 5 Medium"/>
              </a:defRPr>
            </a:lvl1pPr>
          </a:lstStyle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52"/>
            <a:ext cx="2949787" cy="498691"/>
          </a:xfrm>
          <a:prstGeom prst="rect">
            <a:avLst/>
          </a:prstGeom>
        </p:spPr>
        <p:txBody>
          <a:bodyPr vert="horz" lIns="92225" tIns="46112" rIns="92225" bIns="46112" anchor="b"/>
          <a:lstStyle>
            <a:lvl1pPr algn="r">
              <a:defRPr sz="1200">
                <a:latin typeface="에스코어 드림 5 Medium"/>
                <a:ea typeface="에스코어 드림 5 Medium"/>
              </a:defRPr>
            </a:lvl1pPr>
          </a:lstStyle>
          <a:p>
            <a:pPr>
              <a:defRPr/>
            </a:pPr>
            <a:fld id="{DFA1A8E1-7C5A-45B4-AF9E-A50B99E1EED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에스코어 드림 5 Medium"/>
        <a:ea typeface="에스코어 드림 5 Medium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에스코어 드림 5 Medium"/>
        <a:ea typeface="에스코어 드림 5 Medium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에스코어 드림 5 Medium"/>
        <a:ea typeface="에스코어 드림 5 Medium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에스코어 드림 5 Medium"/>
        <a:ea typeface="에스코어 드림 5 Medium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에스코어 드림 5 Medium"/>
        <a:ea typeface="에스코어 드림 5 Medium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20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24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1A8E1-7C5A-45B4-AF9E-A50B99E1EED9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1A8E1-7C5A-45B4-AF9E-A50B99E1EED9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1A8E1-7C5A-45B4-AF9E-A50B99E1EED9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1A8E1-7C5A-45B4-AF9E-A50B99E1EED9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1A8E1-7C5A-45B4-AF9E-A50B99E1EED9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jpeg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3.jpeg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DF163-B3AD-4AEA-A254-C07B791639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80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D0996B2-5DBD-46D6-85C9-BDA4CB5B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750" y="6532786"/>
            <a:ext cx="844549" cy="365125"/>
          </a:xfr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- </a:t>
            </a:r>
            <a:fld id="{DFBDF163-B3AD-4AEA-A254-C07B79163933}" type="slidenum">
              <a:rPr lang="ko-KR" altLang="en-US" smtClean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pPr/>
              <a:t>‹#›</a:t>
            </a:fld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-</a:t>
            </a: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81CB321-EFCD-C130-98EA-5681B8E2B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8874" y="0"/>
            <a:ext cx="1333125" cy="146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89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사용자 지정 레이아웃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715C462-9EDC-4E5A-8507-4AE7C2BF9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0A07866A-CDDE-416A-87CC-CE49067968AB}"/>
              </a:ext>
            </a:extLst>
          </p:cNvPr>
          <p:cNvSpPr/>
          <p:nvPr userDrawn="1"/>
        </p:nvSpPr>
        <p:spPr>
          <a:xfrm>
            <a:off x="4367808" y="1412776"/>
            <a:ext cx="3456384" cy="3456384"/>
          </a:xfrm>
          <a:prstGeom prst="ellipse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중대재해</a:t>
            </a:r>
            <a:endParaRPr lang="en-US" altLang="ko-KR" sz="44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ko-KR" altLang="en-US" sz="44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주요사례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제목만" type="titleOnly" preserve="1">
  <p:cSld name="2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-3" y="1556792"/>
            <a:ext cx="12192001" cy="5301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356350" y="576700"/>
            <a:ext cx="10852709" cy="740972"/>
          </a:xfr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3600" kern="0" spc="0" dirty="0">
                <a:solidFill>
                  <a:srgbClr val="002060"/>
                </a:solidFill>
                <a:effectLst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+mn-cs"/>
              </a:defRPr>
            </a:lvl1pPr>
          </a:lstStyle>
          <a:p>
            <a:pPr marL="295910" marR="0" lvl="0" indent="-295910" algn="just" defTabSz="457200">
              <a:lnSpc>
                <a:spcPct val="14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5" name="사각형: 둥근 위쪽 모서리 4"/>
          <p:cNvSpPr/>
          <p:nvPr userDrawn="1"/>
        </p:nvSpPr>
        <p:spPr>
          <a:xfrm rot="10800000">
            <a:off x="551384" y="0"/>
            <a:ext cx="648222" cy="127953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65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7" name="타원 6"/>
          <p:cNvSpPr/>
          <p:nvPr userDrawn="1"/>
        </p:nvSpPr>
        <p:spPr>
          <a:xfrm>
            <a:off x="628472" y="707536"/>
            <a:ext cx="478722" cy="4787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0750" y="6532786"/>
            <a:ext cx="844549" cy="365125"/>
          </a:xfr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- </a:t>
            </a:r>
            <a:fld id="{DFBDF163-B3AD-4AEA-A254-C07B79163933}" type="slidenum">
              <a:rPr lang="ko-KR" altLang="en-US" smtClean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pPr>
                <a:defRPr/>
              </a:pPr>
              <a:t>‹#›</a:t>
            </a:fld>
            <a:r>
              <a: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-</a:t>
            </a: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위쪽 모서리 5">
            <a:extLst>
              <a:ext uri="{FF2B5EF4-FFF2-40B4-BE49-F238E27FC236}">
                <a16:creationId xmlns:a16="http://schemas.microsoft.com/office/drawing/2014/main" id="{98FDDA1B-FA55-9B45-FDA1-6BBFA21E713A}"/>
              </a:ext>
            </a:extLst>
          </p:cNvPr>
          <p:cNvSpPr/>
          <p:nvPr userDrawn="1"/>
        </p:nvSpPr>
        <p:spPr>
          <a:xfrm rot="16200000">
            <a:off x="5599574" y="-5611700"/>
            <a:ext cx="992853" cy="1219200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365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DF363D5-EEB6-D638-48EE-ADB15DAC6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9696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9065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위쪽 모서리 5">
            <a:extLst>
              <a:ext uri="{FF2B5EF4-FFF2-40B4-BE49-F238E27FC236}">
                <a16:creationId xmlns:a16="http://schemas.microsoft.com/office/drawing/2014/main" id="{98FDDA1B-FA55-9B45-FDA1-6BBFA21E713A}"/>
              </a:ext>
            </a:extLst>
          </p:cNvPr>
          <p:cNvSpPr/>
          <p:nvPr userDrawn="1"/>
        </p:nvSpPr>
        <p:spPr>
          <a:xfrm rot="16200000">
            <a:off x="5743590" y="-5755716"/>
            <a:ext cx="704822" cy="1219200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365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DF363D5-EEB6-D638-48EE-ADB15DAC6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472"/>
          <a:stretch/>
        </p:blipFill>
        <p:spPr>
          <a:xfrm>
            <a:off x="0" y="0"/>
            <a:ext cx="1096968" cy="332657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5F151B-D4FB-4378-B154-3581F4E626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3501"/>
            <a:ext cx="5576964" cy="6241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4200" spc="-150">
                <a:solidFill>
                  <a:schemeClr val="bg1"/>
                </a:solidFill>
                <a:effectLst/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에스코어 드림 6 Bold" panose="020B0703030302020204" pitchFamily="34" charset="-127"/>
              </a:defRPr>
            </a:lvl1pPr>
          </a:lstStyle>
          <a:p>
            <a:pPr lvl="0">
              <a:defRPr/>
            </a:pPr>
            <a:r>
              <a:rPr lang="ko-KR" altLang="en-US" dirty="0"/>
              <a:t>슬라이드제목</a:t>
            </a:r>
          </a:p>
        </p:txBody>
      </p:sp>
    </p:spTree>
    <p:extLst>
      <p:ext uri="{BB962C8B-B14F-4D97-AF65-F5344CB8AC3E}">
        <p14:creationId xmlns:p14="http://schemas.microsoft.com/office/powerpoint/2010/main" val="253333159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 dirty="0"/>
              <a:t>마스터 텍스트 스타일을 편집하려면 클릭</a:t>
            </a:r>
          </a:p>
          <a:p>
            <a:pPr lvl="1">
              <a:defRPr/>
            </a:pPr>
            <a:r>
              <a:rPr lang="ko-KR" altLang="en-US" dirty="0"/>
              <a:t>두 번째 수준</a:t>
            </a:r>
          </a:p>
          <a:p>
            <a:pPr lvl="2">
              <a:defRPr/>
            </a:pPr>
            <a:r>
              <a:rPr lang="ko-KR" altLang="en-US" dirty="0"/>
              <a:t>세 번째 수준</a:t>
            </a:r>
          </a:p>
          <a:p>
            <a:pPr lvl="3">
              <a:defRPr/>
            </a:pPr>
            <a:r>
              <a:rPr lang="ko-KR" altLang="en-US" dirty="0"/>
              <a:t>네 번째 수준</a:t>
            </a:r>
          </a:p>
          <a:p>
            <a:pPr lvl="4">
              <a:defRPr/>
            </a:pPr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>
              <a:defRPr/>
            </a:pPr>
            <a:fld id="{DFBDF163-B3AD-4AEA-A254-C07B79163933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2" r:id="rId4"/>
    <p:sldLayoutId id="2147483794" r:id="rId5"/>
    <p:sldLayoutId id="2147483795" r:id="rId6"/>
  </p:sldLayoutIdLst>
  <p:transition/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에스코어 드림 5 Medium" panose="020B0503030302020204" pitchFamily="34" charset="-127"/>
          <a:ea typeface="에스코어 드림 5 Medium" panose="020B0503030302020204" pitchFamily="34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에스코어 드림 5 Medium" panose="020B0503030302020204" pitchFamily="34" charset="-127"/>
          <a:ea typeface="에스코어 드림 5 Medium" panose="020B0503030302020204" pitchFamily="34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에스코어 드림 5 Medium" panose="020B0503030302020204" pitchFamily="34" charset="-127"/>
          <a:ea typeface="에스코어 드림 5 Medium" panose="020B0503030302020204" pitchFamily="34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에스코어 드림 5 Medium" panose="020B0503030302020204" pitchFamily="34" charset="-127"/>
          <a:ea typeface="에스코어 드림 5 Medium" panose="020B0503030302020204" pitchFamily="34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에스코어 드림 5 Medium" panose="020B0503030302020204" pitchFamily="34" charset="-127"/>
          <a:ea typeface="에스코어 드림 5 Medium" panose="020B0503030302020204" pitchFamily="34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에스코어 드림 5 Medium" panose="020B0503030302020204" pitchFamily="34" charset="-127"/>
          <a:ea typeface="에스코어 드림 5 Medium" panose="020B0503030302020204" pitchFamily="34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6.svg"  /><Relationship Id="rId4" Type="http://schemas.openxmlformats.org/officeDocument/2006/relationships/image" Target="../media/image7.png"  /><Relationship Id="rId5" Type="http://schemas.openxmlformats.org/officeDocument/2006/relationships/image" Target="../media/image8.svg"  /><Relationship Id="rId6" Type="http://schemas.openxmlformats.org/officeDocument/2006/relationships/image" Target="../media/image9.png"  /><Relationship Id="rId7" Type="http://schemas.openxmlformats.org/officeDocument/2006/relationships/image" Target="../media/image9.png"  /><Relationship Id="rId8" Type="http://schemas.openxmlformats.org/officeDocument/2006/relationships/image" Target="../media/image9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21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22.png"  /><Relationship Id="rId4" Type="http://schemas.openxmlformats.org/officeDocument/2006/relationships/image" Target="../media/image14.png"  /><Relationship Id="rId5" Type="http://schemas.openxmlformats.org/officeDocument/2006/relationships/image" Target="../media/image23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2" Type="http://schemas.openxmlformats.org/officeDocument/2006/relationships/slideLayout" Target="../slideLayouts/slideLayout6.xml"  /><Relationship Id="rId3" Type="http://schemas.openxmlformats.org/officeDocument/2006/relationships/image" Target="../media/image13.png"  /><Relationship Id="rId4" Type="http://schemas.openxmlformats.org/officeDocument/2006/relationships/image" Target="../media/image2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25.png"  /><Relationship Id="rId4" Type="http://schemas.openxmlformats.org/officeDocument/2006/relationships/image" Target="../media/image14.png"  /><Relationship Id="rId5" Type="http://schemas.openxmlformats.org/officeDocument/2006/relationships/image" Target="../media/image23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26.jpeg"  /><Relationship Id="rId4" Type="http://schemas.openxmlformats.org/officeDocument/2006/relationships/image" Target="../media/image14.png"  /><Relationship Id="rId5" Type="http://schemas.openxmlformats.org/officeDocument/2006/relationships/image" Target="../media/image23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27.jpeg"  /><Relationship Id="rId4" Type="http://schemas.openxmlformats.org/officeDocument/2006/relationships/image" Target="../media/image14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28.png"  /><Relationship Id="rId4" Type="http://schemas.openxmlformats.org/officeDocument/2006/relationships/image" Target="../media/image14.png"  /><Relationship Id="rId5" Type="http://schemas.openxmlformats.org/officeDocument/2006/relationships/image" Target="../media/image23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29.jpeg"  /><Relationship Id="rId4" Type="http://schemas.openxmlformats.org/officeDocument/2006/relationships/image" Target="../media/image14.png"  /><Relationship Id="rId5" Type="http://schemas.openxmlformats.org/officeDocument/2006/relationships/image" Target="../media/image23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30.png"  /><Relationship Id="rId4" Type="http://schemas.openxmlformats.org/officeDocument/2006/relationships/image" Target="../media/image14.png"  /><Relationship Id="rId5" Type="http://schemas.openxmlformats.org/officeDocument/2006/relationships/image" Target="../media/image23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31.jpeg"  /><Relationship Id="rId4" Type="http://schemas.openxmlformats.org/officeDocument/2006/relationships/image" Target="../media/image14.png"  /><Relationship Id="rId5" Type="http://schemas.openxmlformats.org/officeDocument/2006/relationships/image" Target="../media/image23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6.xml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Relationship Id="rId5" Type="http://schemas.openxmlformats.org/officeDocument/2006/relationships/image" Target="../media/image11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2" Type="http://schemas.openxmlformats.org/officeDocument/2006/relationships/slideLayout" Target="../slideLayouts/slideLayout6.xml"  /><Relationship Id="rId3" Type="http://schemas.openxmlformats.org/officeDocument/2006/relationships/image" Target="../media/image13.png"  /><Relationship Id="rId4" Type="http://schemas.openxmlformats.org/officeDocument/2006/relationships/image" Target="../media/image32.png"  /><Relationship Id="rId5" Type="http://schemas.openxmlformats.org/officeDocument/2006/relationships/image" Target="../media/image14.png"  /><Relationship Id="rId6" Type="http://schemas.openxmlformats.org/officeDocument/2006/relationships/image" Target="../media/image23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33.png"  /><Relationship Id="rId4" Type="http://schemas.openxmlformats.org/officeDocument/2006/relationships/image" Target="../media/image14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34.png"  /><Relationship Id="rId4" Type="http://schemas.openxmlformats.org/officeDocument/2006/relationships/image" Target="../media/image35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36.jpeg"  /><Relationship Id="rId4" Type="http://schemas.openxmlformats.org/officeDocument/2006/relationships/image" Target="../media/image37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.xml"  /><Relationship Id="rId2" Type="http://schemas.openxmlformats.org/officeDocument/2006/relationships/slideLayout" Target="../slideLayouts/slideLayout6.xml"  /><Relationship Id="rId3" Type="http://schemas.openxmlformats.org/officeDocument/2006/relationships/image" Target="../media/image38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2.png"  /><Relationship Id="rId3" Type="http://schemas.openxmlformats.org/officeDocument/2006/relationships/image" Target="../media/image11.png"  /><Relationship Id="rId4" Type="http://schemas.openxmlformats.org/officeDocument/2006/relationships/image" Target="../media/image1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6.xml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16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17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18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19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3.png"  /><Relationship Id="rId3" Type="http://schemas.openxmlformats.org/officeDocument/2006/relationships/image" Target="../media/image20.jpeg"  /><Relationship Id="rId4" Type="http://schemas.openxmlformats.org/officeDocument/2006/relationships/image" Target="../media/image14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E36B306-C003-47B8-9638-36A359BC3B6B}"/>
              </a:ext>
            </a:extLst>
          </p:cNvPr>
          <p:cNvSpPr/>
          <p:nvPr/>
        </p:nvSpPr>
        <p:spPr>
          <a:xfrm>
            <a:off x="0" y="0"/>
            <a:ext cx="12191996" cy="6861845"/>
          </a:xfrm>
          <a:prstGeom prst="rect">
            <a:avLst/>
          </a:prstGeom>
          <a:solidFill>
            <a:srgbClr val="37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6829BAD2-FD42-4F3D-A8AC-6970D0B6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3560" y="2424290"/>
            <a:ext cx="9011457" cy="17076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o-KR" altLang="en-US" sz="6000" b="1">
                <a:solidFill>
                  <a:schemeClr val="bg1"/>
                </a:solidFill>
                <a:latin typeface="에스코어 드림 8 Heavy"/>
                <a:ea typeface="에스코어 드림 8 Heavy"/>
              </a:rPr>
              <a:t>이것만은 </a:t>
            </a:r>
            <a:r>
              <a:rPr lang="ko-KR" altLang="en-US" sz="6000" b="1" spc="600">
                <a:solidFill>
                  <a:schemeClr val="bg1"/>
                </a:solidFill>
                <a:latin typeface="에스코어 드림 8 Heavy"/>
                <a:ea typeface="에스코어 드림 8 Heavy"/>
              </a:rPr>
              <a:t>꼭꼭꼭</a:t>
            </a:r>
            <a:r>
              <a:rPr lang="ko-KR" altLang="en-US" sz="6000" b="1">
                <a:solidFill>
                  <a:schemeClr val="bg1"/>
                </a:solidFill>
                <a:latin typeface="에스코어 드림 8 Heavy"/>
                <a:ea typeface="에스코어 드림 8 Heavy"/>
              </a:rPr>
              <a:t> 지킵시다</a:t>
            </a:r>
            <a:endParaRPr lang="ko-KR" altLang="en-US" sz="5300" b="1">
              <a:solidFill>
                <a:schemeClr val="bg1"/>
              </a:solidFill>
              <a:latin typeface="에스코어 드림 8 Heavy"/>
              <a:ea typeface="에스코어 드림 8 Heavy"/>
            </a:endParaRPr>
          </a:p>
          <a:p>
            <a:pPr lvl="0" algn="ctr">
              <a:defRPr/>
            </a:pPr>
            <a:r>
              <a:rPr lang="en-US" altLang="ko-KR" sz="4600" b="1">
                <a:solidFill>
                  <a:schemeClr val="bg1"/>
                </a:solidFill>
                <a:latin typeface="에스코어 드림 8 Heavy"/>
                <a:ea typeface="에스코어 드림 8 Heavy"/>
              </a:rPr>
              <a:t>-</a:t>
            </a:r>
            <a:r>
              <a:rPr lang="ko-KR" altLang="en-US" sz="4600" b="1">
                <a:solidFill>
                  <a:schemeClr val="bg1"/>
                </a:solidFill>
                <a:latin typeface="에스코어 드림 8 Heavy"/>
                <a:ea typeface="에스코어 드림 8 Heavy"/>
              </a:rPr>
              <a:t> 현장에서 지켜할 핵심 안전수칙 </a:t>
            </a:r>
            <a:r>
              <a:rPr lang="en-US" altLang="ko-KR" sz="4600" b="1">
                <a:solidFill>
                  <a:schemeClr val="bg1"/>
                </a:solidFill>
                <a:latin typeface="에스코어 드림 8 Heavy"/>
                <a:ea typeface="에스코어 드림 8 Heavy"/>
              </a:rPr>
              <a:t>-</a:t>
            </a:r>
            <a:endParaRPr lang="en-US" altLang="ko-KR" sz="4600" b="1">
              <a:solidFill>
                <a:schemeClr val="bg1"/>
              </a:solidFill>
              <a:latin typeface="에스코어 드림 8 Heavy"/>
              <a:ea typeface="에스코어 드림 8 Heavy"/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7D8DDE4B-5FD0-4F36-A0B6-5D8786A4E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2640" y="5540430"/>
            <a:ext cx="3586716" cy="56310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E018C34-9834-4BE4-92D0-566DAEBE72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57" y="1998574"/>
            <a:ext cx="421871" cy="42187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ED7C8A7-46F1-438E-9F7E-4558DEEBD8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45" y="1998574"/>
            <a:ext cx="421871" cy="42187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68F009E-024C-4797-A8D0-CBC82F649C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33" y="1980152"/>
            <a:ext cx="421871" cy="4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6142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4800" b="1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7</a:t>
            </a: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. </a:t>
            </a:r>
            <a:r>
              <a:rPr kumimoji="0" lang="ko-KR" altLang="en-US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동료의 위험행동은 즉시 지적해주세요</a:t>
            </a:r>
            <a:endParaRPr kumimoji="0" lang="en-US" altLang="ko-KR" sz="4800" b="1" i="0" u="none" strike="noStrike" kern="1200" cap="none" spc="0" normalizeH="0" baseline="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rcRect b="23410"/>
          <a:stretch>
            <a:fillRect/>
          </a:stretch>
        </p:blipFill>
        <p:spPr>
          <a:xfrm>
            <a:off x="658812" y="2168524"/>
            <a:ext cx="5365751" cy="4315105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040" y="2636912"/>
          <a:ext cx="5431155" cy="363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동료 근로자의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보호구 미착용</a:t>
                      </a:r>
                      <a:r>
                        <a:rPr lang="en-US" altLang="ko-KR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 위험행동은 </a:t>
                      </a:r>
                      <a:endParaRPr lang="ko-KR" altLang="en-US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en-US" altLang="ko-KR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개선하도록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지적할 것</a:t>
                      </a:r>
                      <a:endParaRPr lang="ko-KR" altLang="en-US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ko-KR" altLang="en-US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❙사업장의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위험요인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을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발굴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하고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신고할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수 있는 </a:t>
                      </a:r>
                      <a:endParaRPr lang="ko-KR" altLang="en-US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창구를 포함한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체계적이 과정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마련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 </a:t>
                      </a:r>
                      <a:endParaRPr lang="ko-KR" altLang="en-US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ko-KR" altLang="en-US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❙불안전 행동을 지적한 근로자에게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인센티브 제공</a:t>
                      </a:r>
                      <a:endParaRPr lang="ko-KR" altLang="en-US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ko-KR" altLang="en-US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en-US" altLang="ko-KR" sz="1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*</a:t>
                      </a:r>
                      <a:r>
                        <a:rPr lang="ko-KR" altLang="en-US" sz="1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lang="en-US" altLang="ko-KR" sz="1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[</a:t>
                      </a:r>
                      <a:r>
                        <a:rPr lang="ko-KR" altLang="en-US" sz="1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주식회사</a:t>
                      </a:r>
                      <a:r>
                        <a:rPr lang="en-US" altLang="ko-KR" sz="1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A] </a:t>
                      </a:r>
                      <a:r>
                        <a:rPr lang="ko-KR" altLang="en-US" sz="1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탈의실에 건의함을 설치하여 구성원 누구나 위험상황 신고</a:t>
                      </a:r>
                      <a:endParaRPr lang="ko-KR" altLang="en-US" sz="110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686F1E8-3CA9-4769-AA66-9DF5B8BED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</p:spTree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8. </a:t>
            </a:r>
            <a:r>
              <a:rPr kumimoji="0" lang="ko-KR" altLang="en-US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안전모</a:t>
            </a:r>
            <a:r>
              <a:rPr kumimoji="0" lang="en-US" altLang="ko-KR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,</a:t>
            </a:r>
            <a:r>
              <a:rPr kumimoji="0" lang="ko-KR" altLang="en-US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안전고리는 반드시 착용하세요</a:t>
            </a: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6"/>
            <a:ext cx="5365750" cy="3781424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040" y="2636912"/>
          <a:ext cx="5428114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개인보호구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는 불편하더라도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반드시 착용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endParaRPr lang="ko-KR" altLang="en-US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ko-KR" altLang="en-US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ko-KR" altLang="en-US" spc="-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고소 작업시에는 반드시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안전대</a:t>
                      </a:r>
                      <a:r>
                        <a:rPr lang="ko-KR" altLang="en-US" spc="-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를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착용</a:t>
                      </a:r>
                      <a:r>
                        <a:rPr lang="ko-KR" altLang="en-US" spc="-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하고 </a:t>
                      </a:r>
                      <a:endParaRPr lang="ko-KR" altLang="en-US" spc="-10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ko-KR" altLang="en-US" spc="-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 안전대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부착설비에 체결</a:t>
                      </a:r>
                      <a:r>
                        <a:rPr lang="ko-KR" altLang="en-US" spc="-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할 것</a:t>
                      </a:r>
                      <a:endParaRPr lang="ko-KR" altLang="en-US" spc="-10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AEC3157-1115-4BA7-BFDF-49CF8B2BB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5D42498-FA5F-4126-BDD0-5375354A5356}"/>
              </a:ext>
            </a:extLst>
          </p:cNvPr>
          <p:cNvGrpSpPr/>
          <p:nvPr/>
        </p:nvGrpSpPr>
        <p:grpSpPr>
          <a:xfrm>
            <a:off x="6400800" y="4702628"/>
            <a:ext cx="5527848" cy="1894724"/>
            <a:chOff x="6400800" y="4702628"/>
            <a:chExt cx="5527848" cy="1894724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B610C0B5-D51B-4A6E-8B0D-A575CA463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D7E8A504-7551-4B99-A5B8-04BE696151BB}"/>
                </a:ext>
              </a:extLst>
            </p:cNvPr>
            <p:cNvSpPr/>
            <p:nvPr/>
          </p:nvSpPr>
          <p:spPr>
            <a:xfrm>
              <a:off x="6400800" y="5152895"/>
              <a:ext cx="5527848" cy="144445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0DEDF1C-CC1C-42CD-A065-A12E66B9C1C6}"/>
              </a:ext>
            </a:extLst>
          </p:cNvPr>
          <p:cNvSpPr txBox="1"/>
          <p:nvPr/>
        </p:nvSpPr>
        <p:spPr>
          <a:xfrm>
            <a:off x="6492009" y="5215824"/>
            <a:ext cx="5436640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‘</a:t>
            </a:r>
            <a:r>
              <a:rPr lang="en-US" altLang="ko-KR" sz="1500" kern="0" spc="-170" dirty="0">
                <a:effectLst/>
                <a:latin typeface="에스코어 드림 5 Medium"/>
                <a:ea typeface="에스코어 드림 5 Medium"/>
              </a:rPr>
              <a:t>22.3.19, </a:t>
            </a:r>
            <a:r>
              <a:rPr lang="ko-KR" altLang="en-US" sz="1500" kern="0" spc="-170" dirty="0">
                <a:effectLst/>
                <a:latin typeface="에스코어 드림 5 Medium"/>
                <a:ea typeface="에스코어 드림 5 Medium"/>
              </a:rPr>
              <a:t>경기 안산</a:t>
            </a:r>
            <a:r>
              <a:rPr lang="en-US" altLang="ko-KR" sz="1500" kern="0" dirty="0"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17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보호구 없이</a:t>
            </a:r>
            <a:r>
              <a:rPr lang="ko-KR" altLang="en-US" sz="1500" kern="0" spc="-170" dirty="0"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170" dirty="0" err="1">
                <a:latin typeface="에스코어 드림 5 Medium"/>
                <a:ea typeface="에스코어 드림 5 Medium"/>
              </a:rPr>
              <a:t>덕트를</a:t>
            </a:r>
            <a:r>
              <a:rPr lang="ko-KR" altLang="en-US" sz="1500" kern="0" spc="-170" dirty="0">
                <a:latin typeface="에스코어 드림 5 Medium"/>
                <a:ea typeface="에스코어 드림 5 Medium"/>
              </a:rPr>
              <a:t> 철거하던 중 </a:t>
            </a:r>
            <a:r>
              <a:rPr lang="en-US" altLang="ko-KR" sz="1500" kern="0" spc="-170" dirty="0">
                <a:latin typeface="에스코어 드림 5 Medium"/>
                <a:ea typeface="에스코어 드림 5 Medium"/>
              </a:rPr>
              <a:t>5m </a:t>
            </a:r>
            <a:r>
              <a:rPr lang="ko-KR" altLang="en-US" sz="1500" kern="0" spc="-170" dirty="0">
                <a:latin typeface="에스코어 드림 5 Medium"/>
                <a:ea typeface="에스코어 드림 5 Medium"/>
              </a:rPr>
              <a:t>높이에서 </a:t>
            </a:r>
            <a:r>
              <a:rPr lang="ko-KR" altLang="en-US" sz="1500" kern="0" spc="-17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추락</a:t>
            </a:r>
            <a:endParaRPr lang="ko-KR" altLang="en-US" sz="1500" kern="0" spc="-170" dirty="0">
              <a:effectLst/>
              <a:latin typeface="에스코어 드림 5 Medium"/>
              <a:ea typeface="에스코어 드림 5 Medium"/>
            </a:endParaRP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200" dirty="0">
                <a:effectLst/>
                <a:latin typeface="에스코어 드림 5 Medium"/>
                <a:ea typeface="에스코어 드림 5 Medium"/>
              </a:rPr>
              <a:t>‘22.8.22, </a:t>
            </a:r>
            <a:r>
              <a:rPr lang="ko-KR" altLang="en-US" sz="1500" kern="0" spc="-200" dirty="0">
                <a:effectLst/>
                <a:latin typeface="에스코어 드림 5 Medium"/>
                <a:ea typeface="에스코어 드림 5 Medium"/>
              </a:rPr>
              <a:t>인천 중구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20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안전모를 착용하지 않고 </a:t>
            </a:r>
            <a:r>
              <a:rPr lang="ko-KR" altLang="en-US" sz="1500" kern="0" spc="-200" dirty="0">
                <a:effectLst/>
                <a:latin typeface="에스코어 드림 5 Medium"/>
                <a:ea typeface="에스코어 드림 5 Medium"/>
              </a:rPr>
              <a:t>사다리에서 미끄러져 </a:t>
            </a:r>
            <a:r>
              <a:rPr lang="ko-KR" altLang="en-US" sz="1500" kern="0" spc="-20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떨어짐</a:t>
            </a: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[‘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22.9.27, 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전남 여수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안전고리 해체 후 </a:t>
            </a:r>
            <a:r>
              <a:rPr lang="ko-KR" altLang="en-US" sz="1500" kern="0" spc="-150" dirty="0" err="1">
                <a:effectLst/>
                <a:latin typeface="에스코어 드림 5 Medium"/>
                <a:ea typeface="에스코어 드림 5 Medium"/>
              </a:rPr>
              <a:t>작업발판에서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이동중 떨어짐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  <a:endParaRPr lang="ko-KR" altLang="en-US" sz="1500" kern="0" spc="-150" dirty="0">
              <a:solidFill>
                <a:srgbClr val="FF0000"/>
              </a:solidFill>
              <a:effectLst/>
              <a:latin typeface="에스코어 드림 5 Medium"/>
              <a:ea typeface="에스코어 드림 5 Medium"/>
            </a:endParaRPr>
          </a:p>
        </p:txBody>
      </p:sp>
      <p:grpSp>
        <p:nvGrpSpPr>
          <p:cNvPr id="40" name="그룹 39"/>
          <p:cNvGrpSpPr/>
          <p:nvPr/>
        </p:nvGrpSpPr>
        <p:grpSpPr>
          <a:xfrm rot="0">
            <a:off x="824532" y="6055692"/>
            <a:ext cx="4473182" cy="863600"/>
            <a:chOff x="824532" y="6057900"/>
            <a:chExt cx="4473182" cy="863600"/>
          </a:xfrm>
        </p:grpSpPr>
        <p:sp>
          <p:nvSpPr>
            <p:cNvPr id="41" name="사각형: 둥근 모서리 40"/>
            <p:cNvSpPr/>
            <p:nvPr/>
          </p:nvSpPr>
          <p:spPr>
            <a:xfrm>
              <a:off x="1127448" y="6237288"/>
              <a:ext cx="4170266" cy="506412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  떨어짐 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231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명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(‘23.10</a:t>
              </a:r>
              <a:r>
                <a:rPr lang="ko-KR" altLang="en-US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월말 기준 사고사망자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)</a:t>
              </a:r>
              <a:endParaRPr lang="en-US" altLang="ko-KR" sz="1600" spc="-150">
                <a:solidFill>
                  <a:schemeClr val="tx1"/>
                </a:solidFill>
                <a:latin typeface="에스코어 드림 6 Bold"/>
                <a:ea typeface="에스코어 드림 6 Bold"/>
              </a:endParaRPr>
            </a:p>
          </p:txBody>
        </p:sp>
        <p:pic>
          <p:nvPicPr>
            <p:cNvPr id="42" name="그림 4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824532" y="6057900"/>
              <a:ext cx="676354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9. </a:t>
            </a:r>
            <a:r>
              <a:rPr kumimoji="0" lang="ko-KR" altLang="en-US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위험을 감지하면 즉시 행동을 멈추세요</a:t>
            </a: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58813" y="2168525"/>
            <a:ext cx="5365750" cy="4321175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040" y="2636912"/>
          <a:ext cx="5431155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spc="-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ko-KR" altLang="en-US" spc="-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감지한 위험은 즉시 주위 동료에게 전파하고 토의를 </a:t>
                      </a:r>
                      <a:endParaRPr lang="ko-KR" altLang="en-US" spc="-10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pc="-1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진행해 위험요인을 해소</a:t>
                      </a:r>
                      <a:endParaRPr lang="ko-KR" altLang="en-US" spc="-10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en-US" altLang="ko-KR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반드시 감지한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위험이 해소된 이후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에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작업 재개</a:t>
                      </a:r>
                      <a:endParaRPr lang="ko-KR" altLang="en-US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en-US" altLang="ko-KR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ko-KR" altLang="en-US" sz="110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5CDAB8A-F713-42A8-84FB-AAF58AE1E5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  <p:sp>
        <p:nvSpPr>
          <p:cNvPr id="27" name="가로 글상자 26"/>
          <p:cNvSpPr txBox="1"/>
          <p:nvPr/>
        </p:nvSpPr>
        <p:spPr>
          <a:xfrm>
            <a:off x="6384032" y="5569391"/>
            <a:ext cx="5544616" cy="595913"/>
          </a:xfrm>
          <a:prstGeom prst="rect">
            <a:avLst/>
          </a:prstGeom>
        </p:spPr>
        <p:txBody>
          <a:bodyPr wrap="square">
            <a:spAutoFit/>
          </a:bodyPr>
          <a:p>
            <a:pPr marL="23812" lvl="0" indent="5646" defTabSz="91440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ko-KR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*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 </a:t>
            </a:r>
            <a:r>
              <a:rPr lang="en-US" altLang="ko-KR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[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산업안전보건법 제</a:t>
            </a:r>
            <a:r>
              <a:rPr lang="en-US" altLang="ko-KR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52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조</a:t>
            </a:r>
            <a:r>
              <a:rPr lang="en-US" altLang="ko-KR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]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 산업재해발생 위험시 </a:t>
            </a:r>
            <a:r>
              <a:rPr lang="ko-KR" altLang="en-US" sz="1100" b="1">
                <a:solidFill>
                  <a:srgbClr val="ff6600"/>
                </a:solidFill>
                <a:latin typeface="에스코어 드림 5 Medium"/>
                <a:ea typeface="에스코어 드림 5 Medium"/>
              </a:rPr>
              <a:t>근로자는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 즉시 </a:t>
            </a:r>
            <a:r>
              <a:rPr lang="ko-KR" altLang="en-US" sz="1100" b="1">
                <a:solidFill>
                  <a:srgbClr val="ff6600"/>
                </a:solidFill>
                <a:latin typeface="에스코어 드림 5 Medium"/>
                <a:ea typeface="에스코어 드림 5 Medium"/>
              </a:rPr>
              <a:t>작업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을 </a:t>
            </a:r>
            <a:r>
              <a:rPr lang="ko-KR" altLang="en-US" sz="1100" b="1">
                <a:solidFill>
                  <a:srgbClr val="ff6600"/>
                </a:solidFill>
                <a:latin typeface="에스코어 드림 5 Medium"/>
                <a:ea typeface="에스코어 드림 5 Medium"/>
              </a:rPr>
              <a:t>중지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할수 있으며</a:t>
            </a:r>
            <a:r>
              <a:rPr lang="en-US" altLang="ko-KR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,</a:t>
            </a:r>
            <a:b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</a:b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   합리적인 근거가 있다면 사업주의 </a:t>
            </a:r>
            <a:r>
              <a:rPr lang="ko-KR" altLang="en-US" sz="1100" b="1">
                <a:solidFill>
                  <a:srgbClr val="ff6600"/>
                </a:solidFill>
                <a:latin typeface="에스코어 드림 5 Medium"/>
                <a:ea typeface="에스코어 드림 5 Medium"/>
              </a:rPr>
              <a:t>불이익처우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는 </a:t>
            </a:r>
            <a:r>
              <a:rPr lang="ko-KR" altLang="en-US" sz="1100" b="1">
                <a:solidFill>
                  <a:srgbClr val="ff6600"/>
                </a:solidFill>
                <a:latin typeface="에스코어 드림 5 Medium"/>
                <a:ea typeface="에스코어 드림 5 Medium"/>
              </a:rPr>
              <a:t>금지</a:t>
            </a:r>
            <a:r>
              <a:rPr lang="ko-KR" altLang="en-US" sz="1100" b="1">
                <a:solidFill>
                  <a:srgbClr val="000000"/>
                </a:solidFill>
                <a:latin typeface="에스코어 드림 5 Medium"/>
                <a:ea typeface="에스코어 드림 5 Medium"/>
              </a:rPr>
              <a:t>됩니다</a:t>
            </a:r>
            <a:endParaRPr lang="ko-KR" altLang="en-US" sz="1100" b="1">
              <a:solidFill>
                <a:srgbClr val="000000"/>
              </a:solidFill>
              <a:latin typeface="에스코어 드림 5 Medium"/>
              <a:ea typeface="에스코어 드림 5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lvl="0" defTabSz="914400">
              <a:spcBef>
                <a:spcPts val="0"/>
              </a:spcBef>
              <a:buNone/>
              <a:defRPr/>
            </a:pPr>
            <a:r>
              <a:rPr lang="en-US" altLang="ko-KR" sz="4800" b="1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10. </a:t>
            </a:r>
            <a:r>
              <a:rPr lang="ko-KR" altLang="en-US" sz="4800" b="1" dirty="0" err="1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후크</a:t>
            </a:r>
            <a:r>
              <a:rPr lang="en-US" altLang="en-US" sz="4800" b="1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·</a:t>
            </a:r>
            <a:r>
              <a:rPr lang="ko-KR" altLang="en-US" sz="4800" b="1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벨트가 있어도 방심하지 마세요</a:t>
            </a: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474519"/>
              </p:ext>
            </p:extLst>
          </p:nvPr>
        </p:nvGraphicFramePr>
        <p:xfrm>
          <a:off x="6456230" y="2617968"/>
          <a:ext cx="5428114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중량물 인상 시</a:t>
                      </a:r>
                      <a:r>
                        <a:rPr lang="en-US" altLang="ko-KR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</a:t>
                      </a:r>
                      <a:r>
                        <a:rPr lang="ko-KR" altLang="en-US" spc="-200" dirty="0" err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후크</a:t>
                      </a:r>
                      <a:r>
                        <a:rPr lang="en-US" altLang="en-US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·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벨트가 있어도 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주위에서 물러날 것</a:t>
                      </a:r>
                      <a:endParaRPr lang="en-US" altLang="ko-KR" spc="-200" dirty="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b="0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 panose="020B0503030302020204" pitchFamily="34" charset="-127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0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</a:rPr>
                        <a:t>❙</a:t>
                      </a:r>
                      <a:r>
                        <a:rPr lang="ko-KR" altLang="en-US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중량물 </a:t>
                      </a:r>
                      <a:r>
                        <a:rPr lang="ko-KR" altLang="en-US" spc="-15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추락 시 </a:t>
                      </a:r>
                      <a:r>
                        <a:rPr lang="ko-KR" altLang="en-US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위험할 수 있는 </a:t>
                      </a:r>
                      <a:r>
                        <a:rPr lang="ko-KR" altLang="en-US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반경에는 출입금지</a:t>
                      </a: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en-US" altLang="ko-KR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50" cy="3781425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DD70648-F009-46E3-8253-BF27F34D4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A3FF3E0-F948-4E88-8E5F-F1C1B5B56226}"/>
              </a:ext>
            </a:extLst>
          </p:cNvPr>
          <p:cNvGrpSpPr/>
          <p:nvPr/>
        </p:nvGrpSpPr>
        <p:grpSpPr>
          <a:xfrm>
            <a:off x="6400800" y="4702628"/>
            <a:ext cx="5527848" cy="1894724"/>
            <a:chOff x="6400800" y="4702628"/>
            <a:chExt cx="5527848" cy="1894724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F8E63A97-5BC8-4F26-8F10-A5C462FA0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96EBB9B3-64FB-45DA-8DB7-F495797F3A17}"/>
                </a:ext>
              </a:extLst>
            </p:cNvPr>
            <p:cNvSpPr/>
            <p:nvPr/>
          </p:nvSpPr>
          <p:spPr>
            <a:xfrm>
              <a:off x="6400800" y="5152895"/>
              <a:ext cx="5527848" cy="144445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0D43FD0-DAE8-4378-B610-58AC8A399C7F}"/>
              </a:ext>
            </a:extLst>
          </p:cNvPr>
          <p:cNvSpPr txBox="1"/>
          <p:nvPr/>
        </p:nvSpPr>
        <p:spPr>
          <a:xfrm>
            <a:off x="6492009" y="5215818"/>
            <a:ext cx="5436640" cy="1230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-10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-100" dirty="0">
                <a:effectLst/>
                <a:latin typeface="에스코어 드림 5 Medium"/>
                <a:ea typeface="에스코어 드림 5 Medium"/>
              </a:rPr>
              <a:t>[‘22.4.14, </a:t>
            </a:r>
            <a:r>
              <a:rPr lang="ko-KR" altLang="en-US" sz="1500" kern="0" spc="-100" dirty="0">
                <a:effectLst/>
                <a:latin typeface="에스코어 드림 5 Medium"/>
                <a:ea typeface="에스코어 드림 5 Medium"/>
              </a:rPr>
              <a:t>대구 달성</a:t>
            </a:r>
            <a:r>
              <a:rPr lang="en-US" altLang="ko-KR" sz="1500" kern="0" spc="-10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25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중량물</a:t>
            </a:r>
            <a:r>
              <a:rPr lang="ko-KR" altLang="en-US" sz="1500" kern="0" spc="-2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 인양 중 </a:t>
            </a:r>
            <a:r>
              <a:rPr lang="ko-KR" altLang="en-US" sz="1500" kern="0" spc="-250" dirty="0">
                <a:effectLst/>
                <a:latin typeface="에스코어 드림 5 Medium"/>
                <a:ea typeface="에스코어 드림 5 Medium"/>
              </a:rPr>
              <a:t>천장 크레인에서 </a:t>
            </a:r>
            <a:r>
              <a:rPr lang="ko-KR" altLang="en-US" sz="1500" kern="0" spc="-2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이탈한 빔에 맞음</a:t>
            </a:r>
            <a:endParaRPr lang="ko-KR" altLang="en-US" sz="1500" kern="0" spc="-150" dirty="0">
              <a:solidFill>
                <a:srgbClr val="FF0000"/>
              </a:solidFill>
              <a:effectLst/>
              <a:latin typeface="에스코어 드림 5 Medium"/>
              <a:ea typeface="에스코어 드림 5 Medium"/>
            </a:endParaRP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[’22.8.18, 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강원 화천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0" dirty="0" err="1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슬링벨트</a:t>
            </a:r>
            <a:r>
              <a:rPr lang="ko-KR" altLang="en-US" sz="1500" kern="0" spc="0" dirty="0" err="1">
                <a:effectLst/>
                <a:latin typeface="에스코어 드림 5 Medium"/>
                <a:ea typeface="에스코어 드림 5 Medium"/>
              </a:rPr>
              <a:t>에서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이탈한 철근 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다발에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깔림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[‘22.10.21,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경북 </a:t>
            </a:r>
            <a:r>
              <a:rPr lang="ko-KR" altLang="en-US" sz="1500" kern="0" spc="-150" dirty="0">
                <a:latin typeface="에스코어 드림 5 Medium"/>
                <a:ea typeface="에스코어 드림 5 Medium"/>
              </a:rPr>
              <a:t>포항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0" dirty="0">
                <a:solidFill>
                  <a:schemeClr val="dk1"/>
                </a:solidFill>
                <a:effectLst/>
                <a:latin typeface="에스코어 드림 5 Medium"/>
                <a:ea typeface="에스코어 드림 5 Medium"/>
              </a:rPr>
              <a:t>중량물 운반 중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 이탈한 중량물에 맞음</a:t>
            </a:r>
          </a:p>
        </p:txBody>
      </p:sp>
      <p:grpSp>
        <p:nvGrpSpPr>
          <p:cNvPr id="34" name="그룹 33"/>
          <p:cNvGrpSpPr/>
          <p:nvPr/>
        </p:nvGrpSpPr>
        <p:grpSpPr>
          <a:xfrm rot="0">
            <a:off x="664992" y="6059388"/>
            <a:ext cx="4842244" cy="863600"/>
            <a:chOff x="824532" y="6057900"/>
            <a:chExt cx="4842244" cy="863600"/>
          </a:xfrm>
        </p:grpSpPr>
        <p:sp>
          <p:nvSpPr>
            <p:cNvPr id="35" name="사각형: 둥근 모서리 34"/>
            <p:cNvSpPr/>
            <p:nvPr/>
          </p:nvSpPr>
          <p:spPr>
            <a:xfrm>
              <a:off x="1127448" y="6237288"/>
              <a:ext cx="4539328" cy="506412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   물체에 맞음 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53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명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(‘23.10</a:t>
              </a:r>
              <a:r>
                <a:rPr lang="ko-KR" altLang="en-US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월말 기준 사고사망자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)</a:t>
              </a:r>
              <a:endParaRPr lang="en-US" altLang="ko-KR" sz="1600" spc="-150">
                <a:solidFill>
                  <a:schemeClr val="tx1"/>
                </a:solidFill>
                <a:latin typeface="에스코어 드림 6 Bold"/>
                <a:ea typeface="에스코어 드림 6 Bold"/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824532" y="6057900"/>
              <a:ext cx="676354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152742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11. </a:t>
            </a:r>
            <a:r>
              <a:rPr kumimoji="0" lang="ko-KR" altLang="en-US" sz="4800" b="1" i="0" u="none" strike="noStrike" kern="1200" cap="none" spc="-3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지붕 작업 시 보호장비를 반드시 착용하세요</a:t>
            </a:r>
          </a:p>
          <a:p>
            <a:pPr marL="382964" lvl="0" indent="-382964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4600" b="1" i="0" u="none" strike="noStrike" kern="1200" cap="none" spc="-150" normalizeH="0" baseline="0" dirty="0">
              <a:solidFill>
                <a:srgbClr val="000066"/>
              </a:solidFill>
              <a:latin typeface="에스코어 드림 6 Bold"/>
              <a:ea typeface="에스코어 드림 6 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49" cy="3810280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363" y="2636912"/>
          <a:ext cx="5431155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’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지붕은 꺼진다</a:t>
                      </a:r>
                      <a: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’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는 생각으로 안전대</a:t>
                      </a:r>
                      <a: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안전고리 등 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보호장비를</a:t>
                      </a:r>
                      <a: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최대한 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갖춘 뒤 작업 실시</a:t>
                      </a:r>
                      <a:endParaRPr kumimoji="0" lang="ko-KR" altLang="en-US" b="1" i="0" u="none" strike="noStrike" kern="1200" cap="none" spc="0" normalizeH="0" baseline="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en-US" altLang="ko-KR" b="1" i="0" u="none" strike="noStrike" kern="1200" cap="none" spc="0" normalizeH="0" baseline="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ko-KR" altLang="en-US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작업 시행 시 </a:t>
                      </a:r>
                      <a:r>
                        <a:rPr lang="ko-KR" altLang="en-US" sz="1800" b="1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반드시 </a:t>
                      </a:r>
                      <a:r>
                        <a:rPr lang="en-US" altLang="ko-KR" sz="1800" b="1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2</a:t>
                      </a:r>
                      <a:r>
                        <a:rPr lang="ko-KR" altLang="en-US" sz="1800" b="1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인 이상이 참여</a:t>
                      </a:r>
                      <a:r>
                        <a:rPr lang="ko-KR" altLang="en-US" sz="1800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하여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안전한 </a:t>
                      </a:r>
                      <a:r>
                        <a:rPr lang="ko-KR" altLang="en-US" sz="1800" b="1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작업 방식을 논의</a:t>
                      </a:r>
                      <a:endParaRPr lang="en-US" altLang="ko-KR" b="1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3D609F0-4D42-4EA3-A83A-630F3ACA3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EB2147B-2B51-4043-908B-93E2022E7F8F}"/>
              </a:ext>
            </a:extLst>
          </p:cNvPr>
          <p:cNvGrpSpPr/>
          <p:nvPr/>
        </p:nvGrpSpPr>
        <p:grpSpPr>
          <a:xfrm>
            <a:off x="6400627" y="4702628"/>
            <a:ext cx="5527848" cy="1894724"/>
            <a:chOff x="6400800" y="4702628"/>
            <a:chExt cx="5527848" cy="1894724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D8A07CBF-4665-449A-98B4-012EB8F53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619839E3-7902-4FF8-B88B-5B453E21D695}"/>
                </a:ext>
              </a:extLst>
            </p:cNvPr>
            <p:cNvSpPr/>
            <p:nvPr/>
          </p:nvSpPr>
          <p:spPr>
            <a:xfrm>
              <a:off x="6400800" y="5152895"/>
              <a:ext cx="5527848" cy="144445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81CC18D-34A9-44E3-9AA5-781FFB62CD8A}"/>
              </a:ext>
            </a:extLst>
          </p:cNvPr>
          <p:cNvSpPr txBox="1"/>
          <p:nvPr/>
        </p:nvSpPr>
        <p:spPr>
          <a:xfrm>
            <a:off x="6491834" y="5215824"/>
            <a:ext cx="5436640" cy="1230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‘22.2.6, 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경북 김천</a:t>
            </a:r>
            <a:r>
              <a:rPr lang="en-US" altLang="ko-KR" sz="1500" kern="0" dirty="0"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15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철골 위에서 </a:t>
            </a:r>
            <a:r>
              <a:rPr lang="ko-KR" altLang="en-US" sz="1500" kern="0" spc="-150" dirty="0">
                <a:latin typeface="에스코어 드림 5 Medium"/>
                <a:ea typeface="에스코어 드림 5 Medium"/>
              </a:rPr>
              <a:t>지붕 판넬 설치 중 바닥으로 </a:t>
            </a:r>
            <a:r>
              <a:rPr lang="ko-KR" altLang="en-US" sz="1500" kern="0" spc="-15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떨어짐</a:t>
            </a:r>
            <a:endParaRPr lang="ko-KR" altLang="en-US" sz="1500" kern="0" spc="0" dirty="0">
              <a:effectLst/>
              <a:latin typeface="에스코어 드림 5 Medium"/>
              <a:ea typeface="에스코어 드림 5 Medium"/>
            </a:endParaRP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‘22.3.21, 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충남 청양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지붕에서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 작업 중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 채광창이 파손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되어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떨어짐</a:t>
            </a: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’23.6.3, 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강원 평창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]  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축사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지붕에서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 보수 작업 중 바닥으로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떨어짐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</a:p>
        </p:txBody>
      </p:sp>
      <p:grpSp>
        <p:nvGrpSpPr>
          <p:cNvPr id="35" name="그룹 34"/>
          <p:cNvGrpSpPr/>
          <p:nvPr/>
        </p:nvGrpSpPr>
        <p:grpSpPr>
          <a:xfrm rot="0">
            <a:off x="824532" y="6055692"/>
            <a:ext cx="4473182" cy="863600"/>
            <a:chOff x="824532" y="6057900"/>
            <a:chExt cx="4473182" cy="863600"/>
          </a:xfrm>
        </p:grpSpPr>
        <p:sp>
          <p:nvSpPr>
            <p:cNvPr id="36" name="사각형: 둥근 모서리 35"/>
            <p:cNvSpPr/>
            <p:nvPr/>
          </p:nvSpPr>
          <p:spPr>
            <a:xfrm>
              <a:off x="1127448" y="6237288"/>
              <a:ext cx="4170266" cy="506412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  떨어짐 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2311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명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(‘23.10</a:t>
              </a:r>
              <a:r>
                <a:rPr lang="ko-KR" altLang="en-US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월말 기준 사고사망자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)</a:t>
              </a:r>
              <a:endParaRPr lang="en-US" altLang="ko-KR" sz="1600" spc="-150">
                <a:solidFill>
                  <a:schemeClr val="tx1"/>
                </a:solidFill>
                <a:latin typeface="에스코어 드림 6 Bold"/>
                <a:ea typeface="에스코어 드림 6 Bold"/>
              </a:endParaRP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824532" y="6057900"/>
              <a:ext cx="676354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0429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12. </a:t>
            </a:r>
            <a:r>
              <a:rPr kumimoji="0" lang="ko-KR" altLang="en-US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호우</a:t>
            </a:r>
            <a:r>
              <a:rPr kumimoji="0" lang="en-US" altLang="en-US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·</a:t>
            </a:r>
            <a:r>
              <a:rPr kumimoji="0" lang="ko-KR" altLang="en-US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태풍 시 무리한 작업은 자제하세요</a:t>
            </a: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4" y="2168525"/>
            <a:ext cx="5365750" cy="4315103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242135"/>
              </p:ext>
            </p:extLst>
          </p:nvPr>
        </p:nvGraphicFramePr>
        <p:xfrm>
          <a:off x="6456363" y="2636912"/>
          <a:ext cx="5431155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176752" lvl="0" indent="-176752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ko-KR" altLang="en-US" b="1" spc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기상 </a:t>
                      </a:r>
                      <a:r>
                        <a:rPr lang="ko-KR" altLang="en-US" b="1" spc="-15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악화 시</a:t>
                      </a:r>
                      <a:r>
                        <a:rPr lang="en-US" altLang="ko-KR" b="1" spc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lang="ko-KR" altLang="en-US" b="1" spc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토사 붕괴 및 매몰 등 추락</a:t>
                      </a:r>
                      <a:r>
                        <a:rPr lang="en-US" altLang="en-US" b="1" spc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·</a:t>
                      </a:r>
                      <a:r>
                        <a:rPr lang="ko-KR" altLang="en-US" b="1" spc="0" dirty="0" err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깔림사고</a:t>
                      </a:r>
                      <a:r>
                        <a:rPr lang="ko-KR" altLang="en-US" b="1" spc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</a:t>
                      </a:r>
                    </a:p>
                    <a:p>
                      <a:pPr marL="176752" lvl="0" indent="-176752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ko-KR" altLang="en-US" b="1" spc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발생 우려</a:t>
                      </a:r>
                      <a:endParaRPr lang="en-US" altLang="ko-KR" b="1" spc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176752" lvl="0" indent="-176752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lang="ko-KR" altLang="en-US" b="1" spc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176752" lvl="0" indent="-176752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ko-KR" altLang="en-US" sz="1800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kumimoji="0" lang="ko-KR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호우</a:t>
                      </a:r>
                      <a:r>
                        <a:rPr kumimoji="0" lang="en-US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·</a:t>
                      </a:r>
                      <a:r>
                        <a:rPr kumimoji="0" lang="ko-KR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태풍 </a:t>
                      </a:r>
                      <a:r>
                        <a:rPr kumimoji="0" lang="ko-KR" altLang="en-US" b="1" i="0" u="none" strike="noStrike" kern="1200" cap="none" spc="-15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예비 특보 발령 </a:t>
                      </a:r>
                      <a:r>
                        <a:rPr kumimoji="0" lang="ko-KR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시</a:t>
                      </a:r>
                      <a:r>
                        <a:rPr kumimoji="0" lang="ko-KR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에는 사업주</a:t>
                      </a:r>
                      <a:r>
                        <a:rPr kumimoji="0" lang="en-US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·</a:t>
                      </a:r>
                      <a:r>
                        <a:rPr kumimoji="0" lang="ko-KR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근로자 </a:t>
                      </a:r>
                    </a:p>
                    <a:p>
                      <a:pPr marL="176752" lvl="0" indent="-176752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0" lang="ko-KR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kumimoji="0" lang="ko-KR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작업중지</a:t>
                      </a:r>
                      <a:r>
                        <a:rPr kumimoji="0" lang="ko-KR" altLang="en-US" b="1" i="0" u="none" strike="noStrike" kern="1200" cap="none" spc="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적극 실시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8859CE0-4F50-43A2-B073-059A5E9F1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  <p:sp>
        <p:nvSpPr>
          <p:cNvPr id="27" name="가로 글상자 26"/>
          <p:cNvSpPr txBox="1"/>
          <p:nvPr/>
        </p:nvSpPr>
        <p:spPr>
          <a:xfrm>
            <a:off x="6456040" y="5296217"/>
            <a:ext cx="5472608" cy="1226503"/>
          </a:xfrm>
          <a:prstGeom prst="rect">
            <a:avLst/>
          </a:prstGeom>
        </p:spPr>
        <p:txBody>
          <a:bodyPr wrap="square">
            <a:spAutoFit/>
          </a:bodyPr>
          <a:p>
            <a:pPr lvl="0">
              <a:defRPr/>
            </a:pPr>
            <a:r>
              <a:rPr lang="en-US" altLang="ko-KR" sz="1500"/>
              <a:t>*</a:t>
            </a:r>
            <a:r>
              <a:rPr lang="ko-KR" altLang="en-US" sz="1500"/>
              <a:t> </a:t>
            </a:r>
            <a:r>
              <a:rPr lang="en-US" altLang="ko-KR" sz="1500"/>
              <a:t>[’22.6.30.</a:t>
            </a:r>
            <a:r>
              <a:rPr lang="ko-KR" altLang="en-US" sz="1500"/>
              <a:t>경기용인</a:t>
            </a:r>
            <a:r>
              <a:rPr lang="en-US" altLang="ko-KR" sz="1500"/>
              <a:t>]</a:t>
            </a:r>
            <a:r>
              <a:rPr lang="ko-KR" altLang="en-US" sz="1500"/>
              <a:t> 미작동 양수기 점검을 위해 </a:t>
            </a:r>
            <a:r>
              <a:rPr lang="ko-KR" altLang="en-US" sz="1500">
                <a:solidFill>
                  <a:srgbClr val="ff0000"/>
                </a:solidFill>
              </a:rPr>
              <a:t>집중호우</a:t>
            </a:r>
            <a:r>
              <a:rPr lang="ko-KR" altLang="en-US" sz="1500"/>
              <a:t>로</a:t>
            </a:r>
            <a:endParaRPr lang="ko-KR" altLang="en-US" sz="1500"/>
          </a:p>
          <a:p>
            <a:pPr lvl="0">
              <a:defRPr/>
            </a:pPr>
            <a:r>
              <a:rPr lang="ko-KR" altLang="en-US" sz="1500"/>
              <a:t>                                </a:t>
            </a:r>
            <a:r>
              <a:rPr lang="ko-KR" altLang="en-US" sz="1500" spc="-100"/>
              <a:t>  형성된 </a:t>
            </a:r>
            <a:r>
              <a:rPr lang="ko-KR" altLang="en-US" sz="1500" spc="-100">
                <a:solidFill>
                  <a:srgbClr val="ff0000"/>
                </a:solidFill>
              </a:rPr>
              <a:t>물웅덩이</a:t>
            </a:r>
            <a:r>
              <a:rPr lang="ko-KR" altLang="en-US" sz="1500" spc="-100"/>
              <a:t>내부로 </a:t>
            </a:r>
            <a:r>
              <a:rPr lang="ko-KR" altLang="en-US" sz="1500" spc="-100">
                <a:solidFill>
                  <a:srgbClr val="ff0000"/>
                </a:solidFill>
              </a:rPr>
              <a:t>수영</a:t>
            </a:r>
            <a:r>
              <a:rPr lang="ko-KR" altLang="en-US" sz="1500" spc="-100"/>
              <a:t>하여 이동 중 익사</a:t>
            </a:r>
            <a:endParaRPr lang="ko-KR" altLang="en-US" sz="1500" spc="-100"/>
          </a:p>
          <a:p>
            <a:pPr lvl="0">
              <a:defRPr/>
            </a:pPr>
            <a:endParaRPr lang="ko-KR" altLang="en-US" sz="1500"/>
          </a:p>
          <a:p>
            <a:pPr lvl="0">
              <a:defRPr/>
            </a:pPr>
            <a:r>
              <a:rPr lang="en-US" altLang="ko-KR" sz="1500" spc="-100"/>
              <a:t>*</a:t>
            </a:r>
            <a:r>
              <a:rPr lang="ko-KR" altLang="en-US" sz="1500" spc="-100"/>
              <a:t> </a:t>
            </a:r>
            <a:r>
              <a:rPr lang="en-US" altLang="ko-KR" sz="1500" spc="-100"/>
              <a:t>[’22.8.23.</a:t>
            </a:r>
            <a:r>
              <a:rPr lang="ko-KR" altLang="en-US" sz="1500" spc="-100"/>
              <a:t>충남아산</a:t>
            </a:r>
            <a:r>
              <a:rPr lang="en-US" altLang="ko-KR" sz="1500" spc="-100"/>
              <a:t>]</a:t>
            </a:r>
            <a:r>
              <a:rPr lang="ko-KR" altLang="en-US" sz="1500" spc="-100"/>
              <a:t> 수영장 배수관 매설공사 중 </a:t>
            </a:r>
            <a:r>
              <a:rPr lang="ko-KR" altLang="en-US" sz="1500" spc="-100">
                <a:solidFill>
                  <a:srgbClr val="ff0000"/>
                </a:solidFill>
              </a:rPr>
              <a:t>굴착면</a:t>
            </a:r>
            <a:r>
              <a:rPr lang="en-US" altLang="ko-KR" sz="1500" spc="-100"/>
              <a:t>(</a:t>
            </a:r>
            <a:r>
              <a:rPr lang="ko-KR" altLang="en-US" sz="1500" spc="-100"/>
              <a:t>깊이 약 </a:t>
            </a:r>
            <a:r>
              <a:rPr lang="en-US" altLang="ko-KR" sz="1500" spc="-100"/>
              <a:t>2m)</a:t>
            </a:r>
            <a:endParaRPr lang="en-US" altLang="ko-KR" sz="1500" spc="-100"/>
          </a:p>
          <a:p>
            <a:pPr lvl="0">
              <a:defRPr/>
            </a:pPr>
            <a:r>
              <a:rPr lang="ko-KR" altLang="en-US" sz="1500" spc="-100"/>
              <a:t>                                      </a:t>
            </a:r>
            <a:r>
              <a:rPr lang="ko-KR" altLang="en-US" sz="1500"/>
              <a:t>토사가 </a:t>
            </a:r>
            <a:r>
              <a:rPr lang="ko-KR" altLang="en-US" sz="1500">
                <a:solidFill>
                  <a:srgbClr val="ff0000"/>
                </a:solidFill>
              </a:rPr>
              <a:t>무너져 매몰</a:t>
            </a:r>
            <a:endParaRPr lang="ko-KR" altLang="en-US" sz="1500">
              <a:solidFill>
                <a:srgbClr val="ff0000"/>
              </a:solidFill>
            </a:endParaRPr>
          </a:p>
        </p:txBody>
      </p:sp>
      <p:grpSp>
        <p:nvGrpSpPr>
          <p:cNvPr id="28" name="그룹 27"/>
          <p:cNvGrpSpPr/>
          <p:nvPr/>
        </p:nvGrpSpPr>
        <p:grpSpPr>
          <a:xfrm rot="0">
            <a:off x="6400627" y="4702628"/>
            <a:ext cx="5527848" cy="1894724"/>
            <a:chOff x="6400800" y="4702628"/>
            <a:chExt cx="5527848" cy="1894724"/>
          </a:xfrm>
        </p:grpSpPr>
        <p:pic>
          <p:nvPicPr>
            <p:cNvPr id="29" name="그림 19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sp>
          <p:nvSpPr>
            <p:cNvPr id="30" name="사각형: 둥근 모서리 27"/>
            <p:cNvSpPr/>
            <p:nvPr/>
          </p:nvSpPr>
          <p:spPr>
            <a:xfrm>
              <a:off x="6400800" y="5152895"/>
              <a:ext cx="5527848" cy="144445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>
                <a:latin typeface="에스코어 드림 5 Medium"/>
                <a:ea typeface="에스코어 드림 5 Medium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149695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800" b="1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13</a:t>
            </a: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. </a:t>
            </a:r>
            <a:r>
              <a:rPr kumimoji="0" lang="ko-KR" altLang="en-US" sz="4800" b="1" i="0" u="none" strike="noStrike" kern="1200" cap="none" spc="-3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고소작업용 도구는 함부로 </a:t>
            </a:r>
            <a:r>
              <a:rPr kumimoji="0" lang="ko-KR" altLang="en-US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변형하지 마세요</a:t>
            </a: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2" y="2160655"/>
            <a:ext cx="5437187" cy="3789295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788926"/>
              </p:ext>
            </p:extLst>
          </p:nvPr>
        </p:nvGraphicFramePr>
        <p:xfrm>
          <a:off x="6456363" y="2597273"/>
          <a:ext cx="5428114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216030" lvl="0" indent="-235669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사다리</a:t>
                      </a:r>
                      <a:r>
                        <a:rPr kumimoji="0" lang="en-US" altLang="ko-KR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kumimoji="0" lang="ko-KR" altLang="en-US" b="1" i="0" u="none" strike="noStrike" kern="1200" cap="none" spc="-100" normalizeH="0" baseline="0" dirty="0" err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말비계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등은 통상적인 형태와 목적으로 사용하지 않는 경우 추락 위험이 매우 높아짐</a:t>
                      </a:r>
                      <a:endParaRPr kumimoji="0" lang="en-US" altLang="ko-KR" b="1" i="0" u="none" strike="noStrike" kern="1200" cap="none" spc="-10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216030" lvl="0" indent="-235669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kumimoji="0" lang="ko-KR" altLang="en-US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04406" lvl="0" indent="-294586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 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사용전에는 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변형</a:t>
                      </a:r>
                      <a:r>
                        <a:rPr kumimoji="0" lang="en-US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·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파손 여부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를 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상시 점검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하고 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이상이 있는 경우 즉시 교체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7231625-7660-482A-8BB4-E0247AF8E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Ⅲ. </a:t>
            </a:r>
            <a:r>
              <a:rPr lang="ko-KR" altLang="en-US" dirty="0" err="1"/>
              <a:t>기계〮설비〮장비</a:t>
            </a:r>
            <a:endParaRPr lang="ko-KR" altLang="en-US" dirty="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4A38A11-2564-4C2F-BDC5-C83318437836}"/>
              </a:ext>
            </a:extLst>
          </p:cNvPr>
          <p:cNvGrpSpPr/>
          <p:nvPr/>
        </p:nvGrpSpPr>
        <p:grpSpPr>
          <a:xfrm>
            <a:off x="6393751" y="4672484"/>
            <a:ext cx="5527848" cy="1894724"/>
            <a:chOff x="6400800" y="4702628"/>
            <a:chExt cx="5527848" cy="18947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0DC99C06-9A24-45C2-8837-A2B51C824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DB881DF1-310B-43ED-930D-2491E1C7022A}"/>
                </a:ext>
              </a:extLst>
            </p:cNvPr>
            <p:cNvGrpSpPr/>
            <p:nvPr/>
          </p:nvGrpSpPr>
          <p:grpSpPr>
            <a:xfrm>
              <a:off x="6400800" y="5152895"/>
              <a:ext cx="5527848" cy="1444457"/>
              <a:chOff x="1231117" y="3600214"/>
              <a:chExt cx="9793535" cy="43375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58DA69-F84A-42A3-AEEB-BB9102710D91}"/>
                  </a:ext>
                </a:extLst>
              </p:cNvPr>
              <p:cNvSpPr txBox="1"/>
              <p:nvPr/>
            </p:nvSpPr>
            <p:spPr>
              <a:xfrm>
                <a:off x="1392709" y="3619112"/>
                <a:ext cx="9631943" cy="366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 spc="0" dirty="0">
                    <a:effectLst/>
                    <a:latin typeface="에스코어 드림 5 Medium"/>
                    <a:ea typeface="에스코어 드림 5 Medium"/>
                  </a:rPr>
                  <a:t>[</a:t>
                </a:r>
                <a:r>
                  <a:rPr lang="en-US" altLang="ko-KR" sz="1500" kern="0" spc="-150" dirty="0">
                    <a:effectLst/>
                    <a:latin typeface="에스코어 드림 5 Medium"/>
                    <a:ea typeface="에스코어 드림 5 Medium"/>
                  </a:rPr>
                  <a:t>‘22.7.4, </a:t>
                </a:r>
                <a:r>
                  <a:rPr lang="ko-KR" altLang="en-US" sz="1500" kern="0" spc="-150" dirty="0">
                    <a:effectLst/>
                    <a:latin typeface="에스코어 드림 5 Medium"/>
                    <a:ea typeface="에스코어 드림 5 Medium"/>
                  </a:rPr>
                  <a:t>경기 양주</a:t>
                </a:r>
                <a:r>
                  <a:rPr lang="en-US" altLang="ko-KR" sz="1500" kern="0" spc="0" dirty="0">
                    <a:effectLst/>
                    <a:latin typeface="에스코어 드림 5 Medium"/>
                    <a:ea typeface="에스코어 드림 5 Medium"/>
                  </a:rPr>
                  <a:t>]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 </a:t>
                </a:r>
                <a:r>
                  <a:rPr lang="en-US" altLang="ko-KR" sz="1500" kern="0" spc="0" dirty="0">
                    <a:solidFill>
                      <a:schemeClr val="dk1"/>
                    </a:solidFill>
                    <a:effectLst/>
                    <a:latin typeface="에스코어 드림 5 Medium"/>
                    <a:ea typeface="에스코어 드림 5 Medium"/>
                  </a:rPr>
                  <a:t>A</a:t>
                </a:r>
                <a:r>
                  <a:rPr lang="ko-KR" altLang="en-US" sz="1500" kern="0" spc="0" dirty="0">
                    <a:solidFill>
                      <a:schemeClr val="dk1"/>
                    </a:solidFill>
                    <a:effectLst/>
                    <a:latin typeface="에스코어 드림 5 Medium"/>
                    <a:ea typeface="에스코어 드림 5 Medium"/>
                  </a:rPr>
                  <a:t>형 사다리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의 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접합부분이 파손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되어 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추락</a:t>
                </a:r>
                <a:endParaRPr lang="en-US" altLang="ko-KR" sz="1500" kern="0" spc="-150" dirty="0">
                  <a:solidFill>
                    <a:srgbClr val="FF0000"/>
                  </a:solidFill>
                  <a:effectLst/>
                  <a:latin typeface="에스코어 드림 5 Medium"/>
                  <a:ea typeface="에스코어 드림 5 Medium"/>
                </a:endParaRPr>
              </a:p>
              <a:p>
                <a:pPr marL="0" marR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 spc="0" dirty="0">
                    <a:effectLst/>
                    <a:latin typeface="에스코어 드림 5 Medium"/>
                    <a:ea typeface="에스코어 드림 5 Medium"/>
                  </a:rPr>
                  <a:t>[</a:t>
                </a:r>
                <a:r>
                  <a:rPr lang="en-US" altLang="ko-KR" sz="1500" kern="0" spc="-150" dirty="0">
                    <a:effectLst/>
                    <a:latin typeface="에스코어 드림 5 Medium"/>
                    <a:ea typeface="에스코어 드림 5 Medium"/>
                  </a:rPr>
                  <a:t>‘22.7.20, </a:t>
                </a:r>
                <a:r>
                  <a:rPr lang="ko-KR" altLang="en-US" sz="1500" kern="0" spc="-150" dirty="0">
                    <a:effectLst/>
                    <a:latin typeface="에스코어 드림 5 Medium"/>
                    <a:ea typeface="에스코어 드림 5 Medium"/>
                  </a:rPr>
                  <a:t>경기 가평</a:t>
                </a:r>
                <a:r>
                  <a:rPr lang="en-US" altLang="ko-KR" sz="1500" kern="0" spc="0" dirty="0">
                    <a:effectLst/>
                    <a:latin typeface="에스코어 드림 5 Medium"/>
                    <a:ea typeface="에스코어 드림 5 Medium"/>
                  </a:rPr>
                  <a:t>] 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고소작업대 </a:t>
                </a:r>
                <a:r>
                  <a:rPr lang="ko-KR" altLang="en-US" sz="1500" kern="0" spc="0" dirty="0" err="1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붐대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 중간부분 파손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으로 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추락</a:t>
                </a:r>
                <a:endParaRPr lang="en-US" altLang="ko-KR" sz="1500" kern="0" spc="0" dirty="0">
                  <a:solidFill>
                    <a:srgbClr val="FF0000"/>
                  </a:solidFill>
                  <a:effectLst/>
                  <a:latin typeface="에스코어 드림 5 Medium"/>
                  <a:ea typeface="에스코어 드림 5 Medium"/>
                </a:endParaRPr>
              </a:p>
              <a:p>
                <a:pPr marL="0" marR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endParaRPr lang="en-US" altLang="ko-KR" sz="1500" kern="0" spc="-150" dirty="0">
                  <a:effectLst/>
                  <a:latin typeface="에스코어 드림 5 Medium"/>
                  <a:ea typeface="에스코어 드림 5 Medium"/>
                </a:endParaRPr>
              </a:p>
            </p:txBody>
          </p:sp>
          <p:sp>
            <p:nvSpPr>
              <p:cNvPr id="30" name="사각형: 둥근 모서리 29">
                <a:extLst>
                  <a:ext uri="{FF2B5EF4-FFF2-40B4-BE49-F238E27FC236}">
                    <a16:creationId xmlns:a16="http://schemas.microsoft.com/office/drawing/2014/main" id="{FAB88A83-404D-4E2D-B234-7EDD486648EB}"/>
                  </a:ext>
                </a:extLst>
              </p:cNvPr>
              <p:cNvSpPr/>
              <p:nvPr/>
            </p:nvSpPr>
            <p:spPr>
              <a:xfrm>
                <a:off x="1231117" y="3600214"/>
                <a:ext cx="9793535" cy="433755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 rot="0">
            <a:off x="824532" y="6055692"/>
            <a:ext cx="4473182" cy="863600"/>
            <a:chOff x="824532" y="6057900"/>
            <a:chExt cx="4473182" cy="863600"/>
          </a:xfrm>
        </p:grpSpPr>
        <p:sp>
          <p:nvSpPr>
            <p:cNvPr id="31" name="사각형: 둥근 모서리 30"/>
            <p:cNvSpPr/>
            <p:nvPr/>
          </p:nvSpPr>
          <p:spPr>
            <a:xfrm>
              <a:off x="1127448" y="6237288"/>
              <a:ext cx="4170266" cy="506412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  떨어짐 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231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명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(‘23.10</a:t>
              </a:r>
              <a:r>
                <a:rPr lang="ko-KR" altLang="en-US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월말 기준 사고사망자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)</a:t>
              </a:r>
              <a:endParaRPr lang="en-US" altLang="ko-KR" sz="1600" spc="-150">
                <a:solidFill>
                  <a:schemeClr val="tx1"/>
                </a:solidFill>
                <a:latin typeface="에스코어 드림 6 Bold"/>
                <a:ea typeface="에스코어 드림 6 Bold"/>
              </a:endParaRPr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824532" y="6057900"/>
              <a:ext cx="676354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149695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800" b="1" spc="-1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14</a:t>
            </a:r>
            <a:r>
              <a:rPr kumimoji="0" lang="en-US" altLang="ko-KR" sz="4800" b="1" i="0" u="none" strike="noStrike" kern="1200" cap="none" spc="-1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. </a:t>
            </a:r>
            <a:r>
              <a:rPr kumimoji="0" lang="ko-KR" altLang="en-US" sz="4800" b="1" i="0" u="none" strike="noStrike" kern="1200" cap="none" spc="-2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차량 후진</a:t>
            </a:r>
            <a:r>
              <a:rPr kumimoji="0" lang="en-US" altLang="en-US" sz="4800" b="1" i="0" u="none" strike="noStrike" kern="1200" cap="none" spc="-2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·</a:t>
            </a:r>
            <a:r>
              <a:rPr kumimoji="0" lang="ko-KR" altLang="en-US" sz="4800" b="1" i="0" u="none" strike="noStrike" kern="1200" cap="none" spc="-2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회전 시에는 주위를 확인하세요</a:t>
            </a:r>
            <a:endParaRPr kumimoji="0" lang="ko-KR" altLang="en-US" sz="4800" b="1" i="0" u="none" strike="noStrike" kern="1200" cap="none" spc="-400" normalizeH="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32856"/>
            <a:ext cx="5365750" cy="3831520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700541"/>
              </p:ext>
            </p:extLst>
          </p:nvPr>
        </p:nvGraphicFramePr>
        <p:xfrm>
          <a:off x="6463218" y="2622550"/>
          <a:ext cx="5428114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운전자의 시야를 최대한 확보</a:t>
                      </a: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kumimoji="0" lang="ko-KR" altLang="en-US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 panose="020B0503030302020204" pitchFamily="34" charset="-127"/>
                      </a:endParaRPr>
                    </a:p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</a:rPr>
                        <a:t>❙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동선에 사람이 없는지 확인하고</a:t>
                      </a:r>
                      <a:r>
                        <a:rPr kumimoji="0" lang="en-US" altLang="ko-KR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운행경로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에 </a:t>
                      </a:r>
                    </a:p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en-US" altLang="ko-KR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출입금지 조치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및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유도자 배치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2E86EF3-42AD-4D3B-BF09-CA548C1ED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Ⅲ. </a:t>
            </a:r>
            <a:r>
              <a:rPr lang="ko-KR" altLang="en-US" dirty="0" err="1"/>
              <a:t>기계〮설비〮장비</a:t>
            </a:r>
            <a:endParaRPr lang="ko-KR" altLang="en-US" dirty="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1D77E98-8EB4-4289-A1F2-135304DE6E97}"/>
              </a:ext>
            </a:extLst>
          </p:cNvPr>
          <p:cNvGrpSpPr/>
          <p:nvPr/>
        </p:nvGrpSpPr>
        <p:grpSpPr>
          <a:xfrm>
            <a:off x="6400627" y="4672484"/>
            <a:ext cx="5527848" cy="1894724"/>
            <a:chOff x="6400800" y="4702628"/>
            <a:chExt cx="5527848" cy="189472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E9318B00-FB1D-4E86-8937-C8D8A0622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012306EA-5BBE-4DC6-A4CD-560AB2FCB0D1}"/>
                </a:ext>
              </a:extLst>
            </p:cNvPr>
            <p:cNvSpPr/>
            <p:nvPr/>
          </p:nvSpPr>
          <p:spPr>
            <a:xfrm>
              <a:off x="6400800" y="5152895"/>
              <a:ext cx="5527848" cy="144445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64F99B8-C4EE-4061-B5B8-E1CF2D897CBD}"/>
              </a:ext>
            </a:extLst>
          </p:cNvPr>
          <p:cNvSpPr txBox="1"/>
          <p:nvPr/>
        </p:nvSpPr>
        <p:spPr>
          <a:xfrm>
            <a:off x="6491836" y="5185684"/>
            <a:ext cx="5436639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[‘22.10.15, 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강원 양양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이동하며 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회전하는 굴착기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에 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부딪힘</a:t>
            </a:r>
            <a:endParaRPr lang="en-US" altLang="ko-KR" sz="1500" kern="0" spc="0" dirty="0">
              <a:solidFill>
                <a:srgbClr val="FF0000"/>
              </a:solidFill>
              <a:effectLst/>
              <a:latin typeface="에스코어 드림 5 Medium"/>
              <a:ea typeface="에스코어 드림 5 Medium"/>
            </a:endParaRP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[‘22.12.5, 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서울 송파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후진하던 타이어롤러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에 부딪혀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 깔림</a:t>
            </a:r>
            <a:endParaRPr lang="en-US" altLang="ko-KR" sz="1500" kern="0" spc="0" dirty="0">
              <a:solidFill>
                <a:srgbClr val="FF0000"/>
              </a:solidFill>
              <a:effectLst/>
              <a:latin typeface="에스코어 드림 5 Medium"/>
              <a:ea typeface="에스코어 드림 5 Medium"/>
            </a:endParaRPr>
          </a:p>
          <a:p>
            <a:pPr indent="-381000" latinLnBrk="1">
              <a:lnSpc>
                <a:spcPct val="130000"/>
              </a:lnSpc>
              <a:spcBef>
                <a:spcPts val="1000"/>
              </a:spcBef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dirty="0">
                <a:latin typeface="에스코어 드림 5 Medium"/>
                <a:ea typeface="에스코어 드림 5 Medium"/>
              </a:rPr>
              <a:t>[‘23.6.15, </a:t>
            </a:r>
            <a:r>
              <a:rPr lang="ko-KR" altLang="en-US" sz="1500" kern="0" dirty="0">
                <a:latin typeface="에스코어 드림 5 Medium"/>
                <a:ea typeface="에스코어 드림 5 Medium"/>
              </a:rPr>
              <a:t>충북 청주</a:t>
            </a:r>
            <a:r>
              <a:rPr lang="en-US" altLang="ko-KR" sz="1500" kern="0" dirty="0"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후진하던 차량</a:t>
            </a:r>
            <a:r>
              <a:rPr lang="en-US" altLang="ko-KR" sz="1500" kern="0" dirty="0">
                <a:latin typeface="에스코어 드림 5 Medium"/>
                <a:ea typeface="에스코어 드림 5 Medium"/>
              </a:rPr>
              <a:t>(</a:t>
            </a:r>
            <a:r>
              <a:rPr lang="ko-KR" altLang="en-US" sz="1500" kern="0" dirty="0">
                <a:latin typeface="에스코어 드림 5 Medium"/>
                <a:ea typeface="에스코어 드림 5 Medium"/>
              </a:rPr>
              <a:t>살수차</a:t>
            </a:r>
            <a:r>
              <a:rPr lang="en-US" altLang="ko-KR" sz="1500" kern="0" dirty="0">
                <a:latin typeface="에스코어 드림 5 Medium"/>
                <a:ea typeface="에스코어 드림 5 Medium"/>
              </a:rPr>
              <a:t>)</a:t>
            </a:r>
            <a:r>
              <a:rPr lang="ko-KR" altLang="en-US" sz="1500" kern="0" dirty="0">
                <a:latin typeface="에스코어 드림 5 Medium"/>
                <a:ea typeface="에스코어 드림 5 Medium"/>
              </a:rPr>
              <a:t>에 </a:t>
            </a:r>
            <a:r>
              <a:rPr lang="ko-KR" altLang="en-US" sz="1500" kern="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부딪힘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  <a:endParaRPr lang="en-US" altLang="ko-KR" sz="1500" kern="0" dirty="0">
              <a:latin typeface="에스코어 드림 5 Medium"/>
              <a:ea typeface="에스코어 드림 5 Medium"/>
            </a:endParaRPr>
          </a:p>
        </p:txBody>
      </p:sp>
      <p:grpSp>
        <p:nvGrpSpPr>
          <p:cNvPr id="32" name="그룹 31"/>
          <p:cNvGrpSpPr/>
          <p:nvPr/>
        </p:nvGrpSpPr>
        <p:grpSpPr>
          <a:xfrm rot="0">
            <a:off x="824532" y="6055692"/>
            <a:ext cx="4473182" cy="863600"/>
            <a:chOff x="824532" y="6057900"/>
            <a:chExt cx="4473182" cy="863600"/>
          </a:xfrm>
        </p:grpSpPr>
        <p:sp>
          <p:nvSpPr>
            <p:cNvPr id="33" name="사각형: 둥근 모서리 32"/>
            <p:cNvSpPr/>
            <p:nvPr/>
          </p:nvSpPr>
          <p:spPr>
            <a:xfrm>
              <a:off x="1127448" y="6237288"/>
              <a:ext cx="4170266" cy="506412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  부딪힘 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61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명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(‘23.10</a:t>
              </a:r>
              <a:r>
                <a:rPr lang="ko-KR" altLang="en-US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월말 기준 사고사망자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)</a:t>
              </a:r>
              <a:endParaRPr lang="en-US" altLang="ko-KR" sz="1600" spc="-150">
                <a:solidFill>
                  <a:schemeClr val="tx1"/>
                </a:solidFill>
                <a:latin typeface="에스코어 드림 6 Bold"/>
                <a:ea typeface="에스코어 드림 6 Bold"/>
              </a:endParaRP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824532" y="6057900"/>
              <a:ext cx="676354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382964" lvl="0" indent="-382964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15.</a:t>
            </a:r>
            <a:r>
              <a:rPr kumimoji="0" lang="ko-KR" altLang="en-US" sz="4800" b="1" i="0" u="none" strike="noStrike" kern="1200" cap="none" spc="-3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</a:t>
            </a:r>
            <a:r>
              <a:rPr kumimoji="0" lang="ko-KR" altLang="en-US" sz="4800" b="1" i="0" u="none" strike="noStrike" kern="1200" cap="none" spc="-500" normalizeH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기계를 </a:t>
            </a:r>
            <a:r>
              <a:rPr kumimoji="0" lang="ko-KR" altLang="en-US" sz="4800" b="1" i="0" u="none" strike="noStrike" kern="1200" cap="none" spc="-500" normalizeH="0" dirty="0" err="1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정비·수리</a:t>
            </a:r>
            <a:r>
              <a:rPr kumimoji="0" lang="ko-KR" altLang="en-US" sz="4800" b="1" i="0" u="none" strike="noStrike" kern="1200" cap="none" spc="-500" normalizeH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할 때에는 반드시 정지하세요</a:t>
            </a: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50" cy="3828032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97357"/>
              </p:ext>
            </p:extLst>
          </p:nvPr>
        </p:nvGraphicFramePr>
        <p:xfrm>
          <a:off x="6456040" y="2636912"/>
          <a:ext cx="5428114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6 Bold"/>
                          <a:ea typeface="에스코어 드림 6 Bold"/>
                        </a:rPr>
                        <a:t>❙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/>
                          <a:ea typeface="에스코어 드림 6 Bold"/>
                        </a:rPr>
                        <a:t>청소</a:t>
                      </a:r>
                      <a:r>
                        <a:rPr lang="en-US" altLang="en-US" b="1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/>
                          <a:ea typeface="에스코어 드림 6 Bold"/>
                        </a:rPr>
                        <a:t>·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/>
                          <a:ea typeface="에스코어 드림 6 Bold"/>
                        </a:rPr>
                        <a:t>수리 작업 시 기계전원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6 Bold"/>
                          <a:ea typeface="에스코어 드림 6 Bold"/>
                        </a:rPr>
                        <a:t> 반드시 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/>
                          <a:ea typeface="에스코어 드림 6 Bold"/>
                        </a:rPr>
                        <a:t>차단</a:t>
                      </a: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b="1" dirty="0">
                        <a:solidFill>
                          <a:srgbClr val="000000"/>
                        </a:solidFill>
                        <a:latin typeface="에스코어 드림 6 Bold"/>
                        <a:ea typeface="에스코어 드림 6 Bold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b="1" dirty="0">
                          <a:solidFill>
                            <a:srgbClr val="000000"/>
                          </a:solidFill>
                          <a:latin typeface="에스코어 드림 6 Bold"/>
                          <a:ea typeface="에스코어 드림 6 Bold"/>
                        </a:rPr>
                        <a:t>❙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/>
                          <a:ea typeface="에스코어 드림 6 Bold"/>
                        </a:rPr>
                        <a:t>조작부에는 잠금장치 및 </a:t>
                      </a:r>
                      <a:r>
                        <a:rPr kumimoji="0" lang="en-US" altLang="ko-KR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/>
                          <a:ea typeface="에스코어 드림 6 Bold"/>
                        </a:rPr>
                        <a:t>‘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/>
                          <a:ea typeface="에스코어 드림 6 Bold"/>
                        </a:rPr>
                        <a:t>조작금지</a:t>
                      </a:r>
                      <a:r>
                        <a:rPr kumimoji="0" lang="en-US" altLang="ko-KR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/>
                          <a:ea typeface="에스코어 드림 6 Bold"/>
                        </a:rPr>
                        <a:t>’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/>
                          <a:ea typeface="에스코어 드림 6 Bold"/>
                        </a:rPr>
                        <a:t> 표지판 설치</a:t>
                      </a:r>
                      <a:r>
                        <a:rPr kumimoji="0" lang="ko-KR" altLang="en-US" sz="1800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6 Bold"/>
                          <a:ea typeface="에스코어 드림 6 Bold"/>
                        </a:rPr>
                        <a:t> </a:t>
                      </a: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kumimoji="0" lang="ko-KR" altLang="en-US" sz="1800" b="1" i="0" u="none" strike="noStrike" kern="1200" cap="none" spc="-100" normalizeH="0" baseline="0" dirty="0">
                        <a:solidFill>
                          <a:srgbClr val="000000"/>
                        </a:solidFill>
                        <a:latin typeface="에스코어 드림 6 Bold"/>
                        <a:ea typeface="에스코어 드림 6 Bol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C34D5F1-36FF-4C51-BC1A-54D9731F5B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Ⅲ. </a:t>
            </a:r>
            <a:r>
              <a:rPr lang="ko-KR" altLang="en-US" dirty="0" err="1"/>
              <a:t>기계〮설비〮장비</a:t>
            </a:r>
            <a:endParaRPr lang="ko-KR" altLang="en-US" dirty="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1DFF087-DCEB-40DA-99B4-5F4D87BFDED7}"/>
              </a:ext>
            </a:extLst>
          </p:cNvPr>
          <p:cNvGrpSpPr/>
          <p:nvPr/>
        </p:nvGrpSpPr>
        <p:grpSpPr>
          <a:xfrm>
            <a:off x="6394080" y="4672484"/>
            <a:ext cx="5527848" cy="1894724"/>
            <a:chOff x="6400800" y="4702628"/>
            <a:chExt cx="5527848" cy="18947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533CEFC5-167C-42F3-ACDC-99BEB4F59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0A611418-C2BE-4D8A-B72E-5B1EA0885F45}"/>
                </a:ext>
              </a:extLst>
            </p:cNvPr>
            <p:cNvSpPr/>
            <p:nvPr/>
          </p:nvSpPr>
          <p:spPr>
            <a:xfrm>
              <a:off x="6400800" y="5152895"/>
              <a:ext cx="5527848" cy="144445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19C50C3-182A-4A7C-B8B5-7BC856F3A46D}"/>
              </a:ext>
            </a:extLst>
          </p:cNvPr>
          <p:cNvSpPr txBox="1"/>
          <p:nvPr/>
        </p:nvSpPr>
        <p:spPr>
          <a:xfrm>
            <a:off x="6485289" y="5185680"/>
            <a:ext cx="5436640" cy="123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‘22.1.17, 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경기 평택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수리 작업 중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 승강기가 작동하여 </a:t>
            </a:r>
            <a:r>
              <a:rPr lang="ko-KR" altLang="en-US" sz="1500" kern="0" spc="-1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끼임</a:t>
            </a: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-100" dirty="0">
                <a:effectLst/>
                <a:latin typeface="에스코어 드림 5 Medium"/>
                <a:ea typeface="에스코어 드림 5 Medium"/>
              </a:rPr>
              <a:t>[‘23.5.8, </a:t>
            </a:r>
            <a:r>
              <a:rPr lang="ko-KR" altLang="en-US" sz="1500" kern="0" spc="-100" dirty="0">
                <a:effectLst/>
                <a:latin typeface="에스코어 드림 5 Medium"/>
                <a:ea typeface="에스코어 드림 5 Medium"/>
              </a:rPr>
              <a:t>대전 서구</a:t>
            </a:r>
            <a:r>
              <a:rPr lang="en-US" altLang="ko-KR" sz="1500" kern="0" spc="-10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10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10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컨베이어벨트</a:t>
            </a:r>
            <a:r>
              <a:rPr lang="ko-KR" altLang="en-US" sz="1500" kern="0" spc="-10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10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정비 도중</a:t>
            </a:r>
            <a:r>
              <a:rPr lang="ko-KR" altLang="en-US" sz="1500" kern="0" spc="-100" dirty="0">
                <a:effectLst/>
                <a:latin typeface="에스코어 드림 5 Medium"/>
                <a:ea typeface="에스코어 드림 5 Medium"/>
              </a:rPr>
              <a:t> 기계가 작동하여 </a:t>
            </a:r>
            <a:r>
              <a:rPr lang="ko-KR" altLang="en-US" sz="1500" kern="0" spc="-10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끼임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150" dirty="0">
                <a:effectLst/>
                <a:latin typeface="에스코어 드림 5 Medium"/>
                <a:ea typeface="에스코어 드림 5 Medium"/>
              </a:rPr>
              <a:t>‘22.5.11, </a:t>
            </a:r>
            <a:r>
              <a:rPr lang="ko-KR" altLang="en-US" sz="1500" kern="0" spc="-150" dirty="0">
                <a:latin typeface="에스코어 드림 5 Medium"/>
                <a:ea typeface="에스코어 드림 5 Medium"/>
              </a:rPr>
              <a:t>경북 청도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150" dirty="0">
                <a:latin typeface="에스코어 드림 5 Medium"/>
                <a:ea typeface="에스코어 드림 5 Medium"/>
              </a:rPr>
              <a:t>작동중인</a:t>
            </a:r>
            <a:r>
              <a:rPr lang="ko-KR" altLang="en-US" sz="1500" kern="0" spc="-15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150" dirty="0" err="1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교반기</a:t>
            </a:r>
            <a:r>
              <a:rPr lang="ko-KR" altLang="en-US" sz="1500" kern="0" spc="-15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 내부</a:t>
            </a:r>
            <a:r>
              <a:rPr lang="ko-KR" altLang="en-US" sz="1500" kern="0" spc="-150" dirty="0"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150" dirty="0" err="1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청소중</a:t>
            </a:r>
            <a:r>
              <a:rPr lang="ko-KR" altLang="en-US" sz="1500" kern="0" spc="-150" dirty="0">
                <a:latin typeface="에스코어 드림 5 Medium"/>
                <a:ea typeface="에스코어 드림 5 Medium"/>
              </a:rPr>
              <a:t> 회전하는 날에 </a:t>
            </a:r>
            <a:r>
              <a:rPr lang="ko-KR" altLang="en-US" sz="1500" kern="0" spc="-15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끼임</a:t>
            </a:r>
          </a:p>
        </p:txBody>
      </p:sp>
      <p:grpSp>
        <p:nvGrpSpPr>
          <p:cNvPr id="35" name="그룹 34"/>
          <p:cNvGrpSpPr/>
          <p:nvPr/>
        </p:nvGrpSpPr>
        <p:grpSpPr>
          <a:xfrm rot="0">
            <a:off x="824532" y="6055692"/>
            <a:ext cx="4473182" cy="863600"/>
            <a:chOff x="824532" y="6057900"/>
            <a:chExt cx="4473182" cy="863600"/>
          </a:xfrm>
        </p:grpSpPr>
        <p:sp>
          <p:nvSpPr>
            <p:cNvPr id="36" name="사각형: 둥근 모서리 35"/>
            <p:cNvSpPr/>
            <p:nvPr/>
          </p:nvSpPr>
          <p:spPr>
            <a:xfrm>
              <a:off x="1127448" y="6237288"/>
              <a:ext cx="4170266" cy="506412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  끼임 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73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명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(‘23.10</a:t>
              </a:r>
              <a:r>
                <a:rPr lang="ko-KR" altLang="en-US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월말 기준 사고사망자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)</a:t>
              </a:r>
              <a:endParaRPr lang="en-US" altLang="ko-KR" sz="1600" spc="-150">
                <a:solidFill>
                  <a:schemeClr val="tx1"/>
                </a:solidFill>
                <a:latin typeface="에스코어 드림 6 Bold"/>
                <a:ea typeface="에스코어 드림 6 Bold"/>
              </a:endParaRP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824532" y="6057900"/>
              <a:ext cx="676354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382964" indent="-382964">
              <a:spcBef>
                <a:spcPct val="0"/>
              </a:spcBef>
              <a:defRPr/>
            </a:pP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16.</a:t>
            </a:r>
            <a:r>
              <a:rPr kumimoji="0" lang="ko-KR" altLang="en-US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</a:t>
            </a:r>
            <a:r>
              <a:rPr kumimoji="0" lang="ko-KR" altLang="en-US" sz="4800" b="1" i="0" u="none" strike="noStrike" kern="1200" cap="none" spc="-700" normalizeH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기계</a:t>
            </a:r>
            <a:r>
              <a:rPr kumimoji="0" lang="en-US" altLang="ko-KR" sz="4800" b="1" i="0" u="none" strike="noStrike" kern="1200" cap="none" spc="-700" normalizeH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·</a:t>
            </a:r>
            <a:r>
              <a:rPr kumimoji="0" lang="ko-KR" altLang="en-US" sz="4800" b="1" i="0" u="none" strike="noStrike" kern="1200" cap="none" spc="-700" normalizeH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설비 작업 시 방호장치 및 덮개를 설치하세요</a:t>
            </a:r>
            <a:endParaRPr kumimoji="0" lang="ko-KR" altLang="en-US" sz="4800" b="1" i="0" u="none" strike="noStrike" kern="1200" cap="none" spc="-400" normalizeH="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50" cy="3793643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374823"/>
              </p:ext>
            </p:extLst>
          </p:nvPr>
        </p:nvGraphicFramePr>
        <p:xfrm>
          <a:off x="6456363" y="2636912"/>
          <a:ext cx="5428114" cy="2377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b="1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❙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작업점에는 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센서</a:t>
                      </a:r>
                      <a:r>
                        <a:rPr kumimoji="0" lang="en-US" altLang="ko-KR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,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 덮개 등 방호장치 설치</a:t>
                      </a:r>
                      <a:endParaRPr kumimoji="0" lang="en-US" altLang="ko-KR" sz="1800" b="1" i="0" u="none" strike="noStrike" kern="1200" cap="none" spc="0" normalizeH="0" baseline="0" dirty="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en-US" altLang="ko-KR" sz="1800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❙기어</a:t>
                      </a:r>
                      <a:r>
                        <a:rPr kumimoji="0" lang="en-US" altLang="ko-KR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,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 롤러의 </a:t>
                      </a:r>
                      <a:r>
                        <a:rPr kumimoji="0" lang="ko-KR" altLang="en-US" sz="1800" b="1" i="0" u="none" strike="noStrike" kern="1200" cap="none" spc="0" normalizeH="0" baseline="0" dirty="0" err="1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말림점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 및 벨트체인 등 </a:t>
                      </a: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   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동력전달부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에는 </a:t>
                      </a: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방호덮개 설치</a:t>
                      </a: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en-US" altLang="ko-KR" b="1" dirty="0">
                        <a:solidFill>
                          <a:srgbClr val="000000"/>
                        </a:solidFill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en-US" altLang="ko-KR" b="1" dirty="0">
                        <a:solidFill>
                          <a:srgbClr val="000000"/>
                        </a:solidFill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FADF7FD-9ED9-4014-AFDB-480C0D21E0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Ⅲ. </a:t>
            </a:r>
            <a:r>
              <a:rPr lang="ko-KR" altLang="en-US" dirty="0" err="1"/>
              <a:t>기계〮설비〮장비</a:t>
            </a:r>
            <a:endParaRPr lang="ko-KR" altLang="en-US" dirty="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7065D23-0928-4869-A714-7F58B190CAC3}"/>
              </a:ext>
            </a:extLst>
          </p:cNvPr>
          <p:cNvGrpSpPr/>
          <p:nvPr/>
        </p:nvGrpSpPr>
        <p:grpSpPr>
          <a:xfrm>
            <a:off x="6394080" y="4672484"/>
            <a:ext cx="5527848" cy="1894724"/>
            <a:chOff x="6400800" y="4702628"/>
            <a:chExt cx="5527848" cy="18947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EEAE9492-2AD0-4B57-A7C3-E5C532C3B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902275AC-FDC5-4C4F-974D-28AD37ACD82F}"/>
                </a:ext>
              </a:extLst>
            </p:cNvPr>
            <p:cNvSpPr/>
            <p:nvPr/>
          </p:nvSpPr>
          <p:spPr>
            <a:xfrm>
              <a:off x="6400800" y="5152895"/>
              <a:ext cx="5527848" cy="144445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F34A0DA-A4BC-48E6-AD27-8F5D8CC143C0}"/>
              </a:ext>
            </a:extLst>
          </p:cNvPr>
          <p:cNvSpPr txBox="1"/>
          <p:nvPr/>
        </p:nvSpPr>
        <p:spPr>
          <a:xfrm>
            <a:off x="6485289" y="5185680"/>
            <a:ext cx="5436640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220" dirty="0">
                <a:effectLst/>
                <a:latin typeface="에스코어 드림 5 Medium"/>
                <a:ea typeface="에스코어 드림 5 Medium"/>
              </a:rPr>
              <a:t>‘22.4.20, </a:t>
            </a:r>
            <a:r>
              <a:rPr lang="ko-KR" altLang="en-US" sz="1500" kern="0" spc="-220" dirty="0">
                <a:effectLst/>
                <a:latin typeface="에스코어 드림 5 Medium"/>
                <a:ea typeface="에스코어 드림 5 Medium"/>
              </a:rPr>
              <a:t>충남 천안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220" dirty="0">
                <a:effectLst/>
                <a:latin typeface="에스코어 드림 5 Medium"/>
                <a:ea typeface="에스코어 드림 5 Medium"/>
              </a:rPr>
              <a:t>컨베이어</a:t>
            </a:r>
            <a:r>
              <a:rPr lang="ko-KR" altLang="en-US" sz="1500" kern="0" spc="-22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-220" dirty="0" err="1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구동축에</a:t>
            </a:r>
            <a:r>
              <a:rPr lang="ko-KR" altLang="en-US" sz="1500" kern="0" spc="-22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 장갑이 말리며 </a:t>
            </a:r>
            <a:r>
              <a:rPr lang="ko-KR" altLang="en-US" sz="1500" kern="0" spc="-220" dirty="0" err="1">
                <a:effectLst/>
                <a:latin typeface="에스코어 드림 5 Medium"/>
                <a:ea typeface="에스코어 드림 5 Medium"/>
              </a:rPr>
              <a:t>공구대</a:t>
            </a:r>
            <a:r>
              <a:rPr lang="ko-KR" altLang="en-US" sz="1500" kern="0" spc="-220" dirty="0">
                <a:effectLst/>
                <a:latin typeface="에스코어 드림 5 Medium"/>
                <a:ea typeface="에스코어 드림 5 Medium"/>
              </a:rPr>
              <a:t> 사이에 </a:t>
            </a:r>
            <a:r>
              <a:rPr lang="ko-KR" altLang="en-US" sz="1500" kern="0" spc="-22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끼임</a:t>
            </a: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220" dirty="0">
                <a:effectLst/>
                <a:latin typeface="에스코어 드림 5 Medium"/>
                <a:ea typeface="에스코어 드림 5 Medium"/>
              </a:rPr>
              <a:t>‘22.6.17, </a:t>
            </a:r>
            <a:r>
              <a:rPr lang="ko-KR" altLang="en-US" sz="1500" kern="0" spc="-220" dirty="0">
                <a:effectLst/>
                <a:latin typeface="에스코어 드림 5 Medium"/>
                <a:ea typeface="에스코어 드림 5 Medium"/>
              </a:rPr>
              <a:t>경기 포천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230" dirty="0">
                <a:effectLst/>
                <a:latin typeface="에스코어 드림 5 Medium"/>
                <a:ea typeface="에스코어 드림 5 Medium"/>
              </a:rPr>
              <a:t>컨베이어 하부 청소작업 중 </a:t>
            </a:r>
            <a:r>
              <a:rPr lang="ko-KR" altLang="en-US" sz="1500" kern="0" spc="-23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벨트와 회전축 사이</a:t>
            </a:r>
            <a:r>
              <a:rPr lang="ko-KR" altLang="en-US" sz="1500" kern="0" spc="-230" dirty="0">
                <a:effectLst/>
                <a:latin typeface="에스코어 드림 5 Medium"/>
                <a:ea typeface="에스코어 드림 5 Medium"/>
              </a:rPr>
              <a:t>에 </a:t>
            </a:r>
            <a:r>
              <a:rPr lang="ko-KR" altLang="en-US" sz="1500" kern="0" spc="-23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끼임</a:t>
            </a: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220" dirty="0">
                <a:effectLst/>
                <a:latin typeface="에스코어 드림 5 Medium"/>
                <a:ea typeface="에스코어 드림 5 Medium"/>
              </a:rPr>
              <a:t>‘22.10.15,</a:t>
            </a:r>
            <a:r>
              <a:rPr lang="ko-KR" altLang="en-US" sz="1500" kern="0" spc="-220" dirty="0">
                <a:effectLst/>
                <a:latin typeface="에스코어 드림 5 Medium"/>
                <a:ea typeface="에스코어 드림 5 Medium"/>
              </a:rPr>
              <a:t> 경기 평택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덮개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를 덮지 않은 혼합용기에 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끼임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</a:p>
        </p:txBody>
      </p:sp>
      <p:grpSp>
        <p:nvGrpSpPr>
          <p:cNvPr id="14" name="그룹 13"/>
          <p:cNvGrpSpPr/>
          <p:nvPr/>
        </p:nvGrpSpPr>
        <p:grpSpPr>
          <a:xfrm rot="0">
            <a:off x="824532" y="6055692"/>
            <a:ext cx="4473182" cy="863600"/>
            <a:chOff x="824532" y="6057900"/>
            <a:chExt cx="4473182" cy="863600"/>
          </a:xfrm>
        </p:grpSpPr>
        <p:sp>
          <p:nvSpPr>
            <p:cNvPr id="18" name="사각형: 둥근 모서리 17"/>
            <p:cNvSpPr/>
            <p:nvPr/>
          </p:nvSpPr>
          <p:spPr>
            <a:xfrm>
              <a:off x="1127448" y="6237288"/>
              <a:ext cx="4170266" cy="506412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  끼임 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73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명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(‘23.10</a:t>
              </a:r>
              <a:r>
                <a:rPr lang="ko-KR" altLang="en-US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월말 기준 사고사망자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)</a:t>
              </a:r>
              <a:endParaRPr lang="en-US" altLang="ko-KR" sz="1600" spc="-150">
                <a:solidFill>
                  <a:schemeClr val="tx1"/>
                </a:solidFill>
                <a:latin typeface="에스코어 드림 6 Bold"/>
                <a:ea typeface="에스코어 드림 6 Bold"/>
              </a:endParaRPr>
            </a:p>
          </p:txBody>
        </p:sp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824532" y="6057900"/>
              <a:ext cx="676354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b="1">
                <a:solidFill>
                  <a:schemeClr val="lt1"/>
                </a:solidFill>
              </a:rPr>
              <a:t>    </a:t>
            </a:r>
            <a:r>
              <a:rPr lang="ko-KR" altLang="en-US"/>
              <a:t>현장 핵심 </a:t>
            </a:r>
            <a:r>
              <a:rPr lang="en-US" altLang="ko-KR"/>
              <a:t>3</a:t>
            </a:r>
            <a:r>
              <a:rPr lang="ko-KR" altLang="en-US"/>
              <a:t>대 수칙</a:t>
            </a:r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67407" y="1371810"/>
            <a:ext cx="10585176" cy="4505462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9336" y="126809"/>
            <a:ext cx="421871" cy="421871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882041" y="126809"/>
            <a:ext cx="421871" cy="4218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382964" lvl="0" indent="-382964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-3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17.</a:t>
            </a:r>
            <a:r>
              <a:rPr kumimoji="0" lang="ko-KR" altLang="en-US" sz="4800" b="1" i="0" u="none" strike="noStrike" kern="1200" cap="none" spc="-3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</a:t>
            </a:r>
            <a:r>
              <a:rPr kumimoji="0" lang="ko-KR" altLang="en-US" sz="4800" b="1" i="0" u="none" strike="noStrike" kern="1200" cap="none" spc="-7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모든 기계</a:t>
            </a:r>
            <a:r>
              <a:rPr kumimoji="0" lang="en-US" altLang="en-US" sz="4800" b="1" i="0" u="none" strike="noStrike" kern="1200" cap="none" spc="-7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·</a:t>
            </a:r>
            <a:r>
              <a:rPr kumimoji="0" lang="ko-KR" altLang="en-US" sz="4800" b="1" i="0" u="none" strike="noStrike" kern="1200" cap="none" spc="-7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장비는 무게</a:t>
            </a:r>
            <a:r>
              <a:rPr kumimoji="0" lang="en-US" altLang="en-US" sz="4800" b="1" i="0" u="none" strike="noStrike" kern="1200" cap="none" spc="-7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·</a:t>
            </a:r>
            <a:r>
              <a:rPr kumimoji="0" lang="ko-KR" altLang="en-US" sz="4800" b="1" i="0" u="none" strike="noStrike" kern="1200" cap="none" spc="-7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속도 등 한도를 준수하세요</a:t>
            </a:r>
            <a:endParaRPr kumimoji="0" lang="en-US" altLang="ko-KR" sz="4800" b="1" i="0" u="none" strike="noStrike" kern="1200" cap="none" spc="-600" normalizeH="0" baseline="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58813" y="2168524"/>
            <a:ext cx="5365750" cy="3781425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363" y="2633410"/>
          <a:ext cx="5428114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❙장비별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허용하중 초과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금지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endParaRPr kumimoji="0" lang="ko-KR" altLang="en-US" sz="1800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b="1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작업에</a:t>
                      </a:r>
                      <a:r>
                        <a:rPr kumimoji="0" lang="en-US" altLang="ko-KR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적합한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제한속도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를 정하고 이를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준수</a:t>
                      </a:r>
                      <a:endParaRPr kumimoji="0" lang="ko-KR" altLang="en-US" sz="1800" b="1" i="0" u="none" strike="noStrike" kern="1200" cap="none" spc="0" normalizeH="0" baseline="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en-US" altLang="ko-KR" b="1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en-US" altLang="ko-KR" b="1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BE2DA36-DE25-4398-A94F-D6790B880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Ⅲ. </a:t>
            </a:r>
            <a:r>
              <a:rPr lang="ko-KR" altLang="en-US" dirty="0" err="1"/>
              <a:t>기계〮설비〮장비</a:t>
            </a:r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338CF21-947A-49EF-A8A6-FCDEE446D441}"/>
              </a:ext>
            </a:extLst>
          </p:cNvPr>
          <p:cNvGrpSpPr/>
          <p:nvPr/>
        </p:nvGrpSpPr>
        <p:grpSpPr>
          <a:xfrm>
            <a:off x="6404128" y="4672484"/>
            <a:ext cx="5527848" cy="1894724"/>
            <a:chOff x="6400800" y="4702628"/>
            <a:chExt cx="5527848" cy="18947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9F60988-B578-4824-AE36-A8B4D2C32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2F2EB4B0-38AF-44F0-8535-E69BB0D506F7}"/>
                </a:ext>
              </a:extLst>
            </p:cNvPr>
            <p:cNvGrpSpPr/>
            <p:nvPr/>
          </p:nvGrpSpPr>
          <p:grpSpPr>
            <a:xfrm>
              <a:off x="6400800" y="5152895"/>
              <a:ext cx="5527848" cy="1444457"/>
              <a:chOff x="1231117" y="3600214"/>
              <a:chExt cx="9793535" cy="43375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09BB79-14C3-4828-A348-EE540C8C0C79}"/>
                  </a:ext>
                </a:extLst>
              </p:cNvPr>
              <p:cNvSpPr txBox="1"/>
              <p:nvPr/>
            </p:nvSpPr>
            <p:spPr>
              <a:xfrm>
                <a:off x="1392709" y="3619112"/>
                <a:ext cx="9631943" cy="366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 spc="-100" dirty="0">
                    <a:effectLst/>
                    <a:latin typeface="에스코어 드림 5 Medium"/>
                    <a:ea typeface="에스코어 드림 5 Medium"/>
                  </a:rPr>
                  <a:t>[‘20.7.24, </a:t>
                </a:r>
                <a:r>
                  <a:rPr lang="ko-KR" altLang="en-US" sz="1500" kern="0" spc="-100" dirty="0">
                    <a:effectLst/>
                    <a:latin typeface="에스코어 드림 5 Medium"/>
                    <a:ea typeface="에스코어 드림 5 Medium"/>
                  </a:rPr>
                  <a:t>경기 </a:t>
                </a:r>
                <a:r>
                  <a:rPr lang="ko-KR" altLang="en-US" sz="1500" kern="0" spc="-100" dirty="0">
                    <a:latin typeface="에스코어 드림 5 Medium"/>
                    <a:ea typeface="에스코어 드림 5 Medium"/>
                  </a:rPr>
                  <a:t>부</a:t>
                </a:r>
                <a:r>
                  <a:rPr lang="ko-KR" altLang="en-US" sz="1500" kern="0" spc="-100" dirty="0">
                    <a:effectLst/>
                    <a:latin typeface="에스코어 드림 5 Medium"/>
                    <a:ea typeface="에스코어 드림 5 Medium"/>
                  </a:rPr>
                  <a:t>천</a:t>
                </a:r>
                <a:r>
                  <a:rPr lang="en-US" altLang="ko-KR" sz="1500" kern="0" spc="-100" dirty="0">
                    <a:effectLst/>
                    <a:latin typeface="에스코어 드림 5 Medium"/>
                    <a:ea typeface="에스코어 드림 5 Medium"/>
                  </a:rPr>
                  <a:t>] </a:t>
                </a:r>
                <a:r>
                  <a:rPr lang="ko-KR" altLang="en-US" sz="1500" kern="0" spc="-15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지게차</a:t>
                </a:r>
                <a:r>
                  <a:rPr lang="ko-KR" altLang="en-US" sz="1500" kern="0" spc="-150" dirty="0">
                    <a:effectLst/>
                    <a:latin typeface="에스코어 드림 5 Medium"/>
                    <a:ea typeface="에스코어 드림 5 Medium"/>
                  </a:rPr>
                  <a:t>로 폐기물 </a:t>
                </a:r>
                <a:r>
                  <a:rPr lang="ko-KR" altLang="en-US" sz="1500" kern="0" spc="-15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포대 </a:t>
                </a:r>
                <a:r>
                  <a:rPr lang="ko-KR" altLang="en-US" sz="1500" kern="0" spc="-10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운반 중 전도</a:t>
                </a:r>
                <a:r>
                  <a:rPr lang="ko-KR" altLang="en-US" sz="1500" kern="0" spc="-100" dirty="0">
                    <a:effectLst/>
                    <a:latin typeface="에스코어 드림 5 Medium"/>
                    <a:ea typeface="에스코어 드림 5 Medium"/>
                  </a:rPr>
                  <a:t>되어 </a:t>
                </a:r>
                <a:r>
                  <a:rPr lang="ko-KR" altLang="en-US" sz="1500" kern="0" spc="-10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깔림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 </a:t>
                </a:r>
                <a:endParaRPr lang="en-US" altLang="ko-KR" sz="1500" kern="0" dirty="0">
                  <a:latin typeface="에스코어 드림 5 Medium"/>
                  <a:ea typeface="에스코어 드림 5 Medium"/>
                </a:endParaRPr>
              </a:p>
              <a:p>
                <a:pPr marL="0" marR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 spc="0" dirty="0">
                    <a:effectLst/>
                    <a:latin typeface="에스코어 드림 5 Medium"/>
                    <a:ea typeface="에스코어 드림 5 Medium"/>
                  </a:rPr>
                  <a:t>[</a:t>
                </a:r>
                <a:r>
                  <a:rPr lang="en-US" altLang="ko-KR" sz="1500" kern="0" spc="-150" dirty="0">
                    <a:effectLst/>
                    <a:latin typeface="에스코어 드림 5 Medium"/>
                    <a:ea typeface="에스코어 드림 5 Medium"/>
                  </a:rPr>
                  <a:t>‘22.7.6, </a:t>
                </a:r>
                <a:r>
                  <a:rPr lang="ko-KR" altLang="en-US" sz="1500" kern="0" spc="-150" dirty="0">
                    <a:effectLst/>
                    <a:latin typeface="에스코어 드림 5 Medium"/>
                    <a:ea typeface="에스코어 드림 5 Medium"/>
                  </a:rPr>
                  <a:t>경남 창원</a:t>
                </a:r>
                <a:r>
                  <a:rPr lang="en-US" altLang="ko-KR" sz="1500" kern="0" spc="0" dirty="0">
                    <a:effectLst/>
                    <a:latin typeface="에스코어 드림 5 Medium"/>
                    <a:ea typeface="에스코어 드림 5 Medium"/>
                  </a:rPr>
                  <a:t>] 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과적으로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 지게차 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뒷바퀴가 들려 사이에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 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깔림</a:t>
                </a:r>
                <a:endParaRPr lang="en-US" altLang="ko-KR" sz="1500" kern="0" spc="0" dirty="0">
                  <a:solidFill>
                    <a:srgbClr val="FF0000"/>
                  </a:solidFill>
                  <a:effectLst/>
                  <a:latin typeface="에스코어 드림 5 Medium"/>
                  <a:ea typeface="에스코어 드림 5 Medium"/>
                </a:endParaRPr>
              </a:p>
              <a:p>
                <a:pPr marL="0" marR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endParaRPr lang="en-US" altLang="ko-KR" sz="1500" kern="0" spc="-150" dirty="0">
                  <a:effectLst/>
                  <a:latin typeface="에스코어 드림 5 Medium"/>
                  <a:ea typeface="에스코어 드림 5 Medium"/>
                </a:endParaRPr>
              </a:p>
            </p:txBody>
          </p:sp>
          <p:sp>
            <p:nvSpPr>
              <p:cNvPr id="30" name="사각형: 둥근 모서리 29">
                <a:extLst>
                  <a:ext uri="{FF2B5EF4-FFF2-40B4-BE49-F238E27FC236}">
                    <a16:creationId xmlns:a16="http://schemas.microsoft.com/office/drawing/2014/main" id="{D6A02801-D065-4C83-BCCF-4923CBE45443}"/>
                  </a:ext>
                </a:extLst>
              </p:cNvPr>
              <p:cNvSpPr/>
              <p:nvPr/>
            </p:nvSpPr>
            <p:spPr>
              <a:xfrm>
                <a:off x="1231117" y="3600214"/>
                <a:ext cx="9793535" cy="433755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</p:grpSp>
      </p:grpSp>
      <p:grpSp>
        <p:nvGrpSpPr>
          <p:cNvPr id="34" name="그룹 33"/>
          <p:cNvGrpSpPr/>
          <p:nvPr/>
        </p:nvGrpSpPr>
        <p:grpSpPr>
          <a:xfrm rot="0">
            <a:off x="479376" y="6059388"/>
            <a:ext cx="5200031" cy="863600"/>
            <a:chOff x="824532" y="6057900"/>
            <a:chExt cx="4473182" cy="863600"/>
          </a:xfrm>
        </p:grpSpPr>
        <p:sp>
          <p:nvSpPr>
            <p:cNvPr id="35" name="사각형: 둥근 모서리 34"/>
            <p:cNvSpPr/>
            <p:nvPr/>
          </p:nvSpPr>
          <p:spPr>
            <a:xfrm>
              <a:off x="1127448" y="6237288"/>
              <a:ext cx="4170266" cy="506412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   깔림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, 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뒤집힘 </a:t>
              </a:r>
              <a:r>
                <a:rPr lang="en-US" altLang="ko-KR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53</a:t>
              </a:r>
              <a:r>
                <a:rPr lang="ko-KR" altLang="en-US" sz="2000" b="1">
                  <a:solidFill>
                    <a:srgbClr val="ff0000"/>
                  </a:solidFill>
                  <a:latin typeface="에스코어 드림 6 Bold"/>
                  <a:ea typeface="에스코어 드림 6 Bold"/>
                </a:rPr>
                <a:t>명 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(‘23.10</a:t>
              </a:r>
              <a:r>
                <a:rPr lang="ko-KR" altLang="en-US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월말 기준 사고사망자</a:t>
              </a:r>
              <a:r>
                <a:rPr lang="en-US" altLang="ko-KR" sz="1600" spc="-150">
                  <a:solidFill>
                    <a:schemeClr val="tx1"/>
                  </a:solidFill>
                  <a:latin typeface="에스코어 드림 6 Bold"/>
                  <a:ea typeface="에스코어 드림 6 Bold"/>
                </a:rPr>
                <a:t>)</a:t>
              </a:r>
              <a:endParaRPr lang="en-US" altLang="ko-KR" sz="1600" spc="-150">
                <a:solidFill>
                  <a:schemeClr val="tx1"/>
                </a:solidFill>
                <a:latin typeface="에스코어 드림 6 Bold"/>
                <a:ea typeface="에스코어 드림 6 Bold"/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824532" y="6057900"/>
              <a:ext cx="676354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lvl="0" defTabSz="914400">
              <a:spcBef>
                <a:spcPts val="0"/>
              </a:spcBef>
              <a:buNone/>
              <a:defRPr/>
            </a:pPr>
            <a:r>
              <a:rPr lang="en-US" altLang="ko-KR" sz="4800" b="1" spc="-4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18. </a:t>
            </a:r>
            <a:r>
              <a:rPr lang="ko-KR" altLang="en-US" sz="4800" b="1" spc="-4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측정 장비 없이 밀폐공간에 들어가지 마세요</a:t>
            </a:r>
            <a:endParaRPr lang="en-US" altLang="ko-KR" sz="4800" b="1" spc="-40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73767" y="2176672"/>
            <a:ext cx="5350796" cy="3819885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363" y="2636912"/>
          <a:ext cx="5431155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b="1" spc="-2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❙밀폐공간 출입 시 </a:t>
                      </a:r>
                      <a:r>
                        <a:rPr lang="ko-KR" altLang="en-US" b="1" spc="-20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산소·유해가스 농도 측정기 반드시 지참</a:t>
                      </a:r>
                      <a:endParaRPr lang="ko-KR" altLang="en-US" b="1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kumimoji="0" lang="ko-KR" altLang="en-US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800" b="1" spc="-2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❙출입전</a:t>
                      </a:r>
                      <a:r>
                        <a:rPr lang="en-US" altLang="ko-KR" sz="1800" b="1" spc="-2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lang="ko-KR" altLang="en-US" sz="1800" b="1" spc="-2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또는 작업 중 </a:t>
                      </a:r>
                      <a:r>
                        <a:rPr lang="ko-KR" altLang="en-US" b="1" spc="-20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지속적</a:t>
                      </a:r>
                      <a:r>
                        <a:rPr lang="ko-KR" altLang="en-US" sz="1800" b="1" spc="-20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으로 </a:t>
                      </a:r>
                      <a:r>
                        <a:rPr lang="ko-KR" altLang="en-US" b="1" spc="-20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산소 및 유해가스 농도를</a:t>
                      </a:r>
                      <a:endParaRPr lang="ko-KR" altLang="en-US" b="1" spc="-20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marR="0" lvl="0" indent="-353505" algn="l" defTabSz="914400" rtl="0" eaLnBrk="1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ko-KR" altLang="en-US" b="1" i="0" u="none" strike="noStrike" kern="1200" cap="none" spc="-20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 </a:t>
                      </a:r>
                      <a:r>
                        <a:rPr lang="ko-KR" altLang="en-US" b="1" spc="-20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측정</a:t>
                      </a:r>
                      <a:r>
                        <a:rPr kumimoji="0" lang="ko-KR" altLang="en-US" sz="1800" b="1" i="0" u="none" strike="noStrike" kern="1200" cap="none" spc="-20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하며 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작업 할 것</a:t>
                      </a:r>
                      <a:endParaRPr kumimoji="0" lang="ko-KR" altLang="en-US" sz="1800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53505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kumimoji="0" lang="ko-KR" altLang="en-US" sz="1800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07D145F-425F-4E91-A635-B03AB9AE57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Ⅲ. </a:t>
            </a:r>
            <a:r>
              <a:rPr lang="ko-KR" altLang="en-US" dirty="0" err="1"/>
              <a:t>기계〮설비〮장비</a:t>
            </a:r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DDB5B5B-B5AB-468C-A886-75FF997BA0B4}"/>
              </a:ext>
            </a:extLst>
          </p:cNvPr>
          <p:cNvGrpSpPr/>
          <p:nvPr/>
        </p:nvGrpSpPr>
        <p:grpSpPr>
          <a:xfrm>
            <a:off x="6402472" y="4672484"/>
            <a:ext cx="5527848" cy="1894724"/>
            <a:chOff x="6400800" y="4702628"/>
            <a:chExt cx="5527848" cy="18947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7F49BD67-8C0E-462F-87CF-F5063840A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DCDDDA1B-8463-40A9-87EA-06A00D7936C2}"/>
                </a:ext>
              </a:extLst>
            </p:cNvPr>
            <p:cNvSpPr/>
            <p:nvPr/>
          </p:nvSpPr>
          <p:spPr>
            <a:xfrm>
              <a:off x="6400800" y="5152895"/>
              <a:ext cx="5527848" cy="144445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B53F5F4-0B20-4EBC-8AA7-B9A2FB538D1F}"/>
              </a:ext>
            </a:extLst>
          </p:cNvPr>
          <p:cNvSpPr txBox="1"/>
          <p:nvPr/>
        </p:nvSpPr>
        <p:spPr>
          <a:xfrm>
            <a:off x="6493681" y="5185680"/>
            <a:ext cx="5436640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</a:t>
            </a:r>
            <a:r>
              <a:rPr lang="ko-KR" altLang="en-US" sz="1500" kern="0" spc="-10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en-US" altLang="ko-KR" sz="1500" kern="0" spc="-10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220" dirty="0">
                <a:effectLst/>
                <a:latin typeface="에스코어 드림 5 Medium"/>
                <a:ea typeface="에스코어 드림 5 Medium"/>
              </a:rPr>
              <a:t>‘22.6.26, </a:t>
            </a:r>
            <a:r>
              <a:rPr lang="ko-KR" altLang="en-US" sz="1500" kern="0" spc="-220" dirty="0">
                <a:effectLst/>
                <a:latin typeface="에스코어 드림 5 Medium"/>
                <a:ea typeface="에스코어 드림 5 Medium"/>
              </a:rPr>
              <a:t>경기 양주</a:t>
            </a:r>
            <a:r>
              <a:rPr lang="en-US" altLang="ko-KR" sz="1500" kern="0" spc="-10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250" dirty="0">
                <a:effectLst/>
                <a:latin typeface="에스코어 드림 5 Medium"/>
                <a:ea typeface="에스코어 드림 5 Medium"/>
              </a:rPr>
              <a:t>맨홀에 들어가 지하수 검침작업 중 </a:t>
            </a:r>
            <a:r>
              <a:rPr lang="ko-KR" altLang="en-US" sz="1500" kern="0" spc="-25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산소부족으로 질식</a:t>
            </a:r>
            <a:endParaRPr lang="ko-KR" altLang="en-US" sz="1500" kern="0" spc="-150" dirty="0">
              <a:solidFill>
                <a:srgbClr val="FF0000"/>
              </a:solidFill>
              <a:effectLst/>
              <a:latin typeface="에스코어 드림 5 Medium"/>
              <a:ea typeface="에스코어 드림 5 Medium"/>
            </a:endParaRP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220" dirty="0">
                <a:effectLst/>
                <a:latin typeface="에스코어 드림 5 Medium"/>
                <a:ea typeface="에스코어 드림 5 Medium"/>
              </a:rPr>
              <a:t>‘22.7.20, </a:t>
            </a:r>
            <a:r>
              <a:rPr lang="ko-KR" altLang="en-US" sz="1500" kern="0" spc="-220" dirty="0">
                <a:effectLst/>
                <a:latin typeface="에스코어 드림 5 Medium"/>
                <a:ea typeface="에스코어 드림 5 Medium"/>
              </a:rPr>
              <a:t>대구 </a:t>
            </a:r>
            <a:r>
              <a:rPr lang="ko-KR" altLang="en-US" sz="1500" kern="0" spc="-220" dirty="0">
                <a:latin typeface="에스코어 드림 5 Medium"/>
                <a:ea typeface="에스코어 드림 5 Medium"/>
              </a:rPr>
              <a:t>달성</a:t>
            </a:r>
            <a:r>
              <a:rPr lang="en-US" altLang="ko-KR" sz="1500" kern="0" dirty="0"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지하실 </a:t>
            </a:r>
            <a:r>
              <a:rPr lang="ko-KR" altLang="en-US" sz="1500" kern="0" dirty="0" err="1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저류조</a:t>
            </a:r>
            <a:r>
              <a:rPr lang="ko-KR" altLang="en-US" sz="1500" kern="0" dirty="0">
                <a:latin typeface="에스코어 드림 5 Medium"/>
                <a:ea typeface="에스코어 드림 5 Medium"/>
              </a:rPr>
              <a:t> 청소 작업 중 </a:t>
            </a:r>
            <a:r>
              <a:rPr lang="ko-KR" altLang="en-US" sz="1500" kern="0" dirty="0">
                <a:solidFill>
                  <a:srgbClr val="FF0000"/>
                </a:solidFill>
                <a:latin typeface="에스코어 드림 5 Medium"/>
                <a:ea typeface="에스코어 드림 5 Medium"/>
              </a:rPr>
              <a:t>유해가스에 중독 </a:t>
            </a:r>
          </a:p>
          <a:p>
            <a:pPr marL="0" marR="0" indent="-381000" latinLnBrk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* 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[</a:t>
            </a:r>
            <a:r>
              <a:rPr lang="en-US" altLang="ko-KR" sz="1500" kern="0" spc="-220" dirty="0">
                <a:effectLst/>
                <a:latin typeface="에스코어 드림 5 Medium"/>
                <a:ea typeface="에스코어 드림 5 Medium"/>
              </a:rPr>
              <a:t>‘22.9.17, </a:t>
            </a:r>
            <a:r>
              <a:rPr lang="ko-KR" altLang="en-US" sz="1500" kern="0" spc="-220" dirty="0">
                <a:effectLst/>
                <a:latin typeface="에스코어 드림 5 Medium"/>
                <a:ea typeface="에스코어 드림 5 Medium"/>
              </a:rPr>
              <a:t>충남 청양</a:t>
            </a:r>
            <a:r>
              <a:rPr lang="en-US" altLang="ko-KR" sz="1500" kern="0" spc="0" dirty="0">
                <a:effectLst/>
                <a:latin typeface="에스코어 드림 5 Medium"/>
                <a:ea typeface="에스코어 드림 5 Medium"/>
              </a:rPr>
              <a:t>] </a:t>
            </a:r>
            <a:r>
              <a:rPr lang="ko-KR" altLang="en-US" sz="1500" kern="0" spc="-150" dirty="0" err="1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집수정</a:t>
            </a:r>
            <a:r>
              <a:rPr lang="ko-KR" altLang="en-US" sz="1500" kern="0" spc="-150" dirty="0">
                <a:effectLst/>
                <a:latin typeface="에스코어 드림 5 Medium"/>
                <a:ea typeface="에스코어 드림 5 Medium"/>
              </a:rPr>
              <a:t> 보수 작업 중</a:t>
            </a:r>
            <a:r>
              <a:rPr lang="ko-KR" altLang="en-US" sz="1500" kern="0" spc="0" dirty="0">
                <a:effectLst/>
                <a:latin typeface="에스코어 드림 5 Medium"/>
                <a:ea typeface="에스코어 드림 5 Medium"/>
              </a:rPr>
              <a:t> </a:t>
            </a:r>
            <a:r>
              <a:rPr lang="ko-KR" altLang="en-US" sz="1500" kern="0" spc="0" dirty="0">
                <a:solidFill>
                  <a:srgbClr val="FF0000"/>
                </a:solidFill>
                <a:effectLst/>
                <a:latin typeface="에스코어 드림 5 Medium"/>
                <a:ea typeface="에스코어 드림 5 Medium"/>
              </a:rPr>
              <a:t>황화수소 노출 및 질식</a:t>
            </a:r>
          </a:p>
        </p:txBody>
      </p:sp>
    </p:spTree>
  </p:cSld>
  <p:clrMapOvr>
    <a:masterClrMapping/>
  </p:clrMapOvr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551774"/>
            <a:ext cx="12040609" cy="1077026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530258" lvl="0" indent="-540078" defTabSz="91440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ko-KR" sz="4800" b="1" spc="-1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19. </a:t>
            </a:r>
            <a:r>
              <a:rPr lang="ko-KR" altLang="en-US" sz="4800" b="1" spc="-1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사업장 내 안전문화를 확산시키세요</a:t>
            </a:r>
            <a:endParaRPr lang="en-US" altLang="ko-KR" sz="4800" b="1" spc="-10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3" y="2479829"/>
            <a:ext cx="5691037" cy="1741259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에스코어 드림 5 Medium"/>
              <a:ea typeface="에스코어 드림 5 Medium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363" y="2636912"/>
          <a:ext cx="5431155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382964" lvl="0" indent="-382964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ko-KR" altLang="en-US" sz="1800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근로자 주요 동선에 </a:t>
                      </a:r>
                      <a:endParaRPr kumimoji="0" lang="ko-KR" altLang="en-US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안전문화 슬로건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이 인쇄된 스티커</a:t>
                      </a:r>
                      <a: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현수막 등을 </a:t>
                      </a:r>
                      <a:endParaRPr kumimoji="0" lang="ko-KR" altLang="en-US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적극 게시</a:t>
                      </a:r>
                      <a:r>
                        <a:rPr kumimoji="0" lang="en-US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·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부착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하고 지속 전파하여 안전의식 내재화</a:t>
                      </a:r>
                      <a:endParaRPr kumimoji="0" lang="ko-KR" altLang="en-US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lang="ko-KR" altLang="en-US" b="1" spc="-20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1DD34B0-2A8E-4A1C-8206-AD2CFE1BCE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Ⅳ. </a:t>
            </a:r>
            <a:r>
              <a:rPr lang="ko-KR" altLang="en-US" dirty="0"/>
              <a:t>기타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54342" y="4509120"/>
            <a:ext cx="5502298" cy="1688402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39416" y="2204864"/>
            <a:ext cx="4896544" cy="40131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  <a:endParaRPr lang="ko-KR" altLang="en-US" b="1">
              <a:latin typeface="에스코어 드림 5 Medium"/>
              <a:ea typeface="에스코어 드림 5 Medium"/>
            </a:endParaRP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에스코어 드림 5 Medium"/>
              <a:ea typeface="에스코어 드림 5 Medium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에스코어 드림 5 Medium"/>
              <a:ea typeface="에스코어 드림 5 Medium"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151391" y="861443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altLang="ko-KR" sz="4800" b="1" i="0" u="none" strike="noStrike" kern="1200" cap="none" spc="0" normalizeH="0" baseline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20. ‘</a:t>
            </a:r>
            <a:r>
              <a:rPr kumimoji="0" lang="ko-KR" altLang="en-US" sz="4800" b="1" i="0" u="none" strike="noStrike" kern="1200" cap="none" spc="0" normalizeH="0" baseline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중대재해 사이렌</a:t>
            </a:r>
            <a:r>
              <a:rPr kumimoji="0" lang="en-US" altLang="ko-KR" sz="4800" b="1" i="0" u="none" strike="noStrike" kern="1200" cap="none" spc="0" normalizeH="0" baseline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’</a:t>
            </a:r>
            <a:r>
              <a:rPr kumimoji="0" lang="ko-KR" altLang="en-US" sz="4800" b="1" i="0" u="none" strike="noStrike" kern="1200" cap="none" spc="0" normalizeH="0" baseline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을 적극 활용하세요</a:t>
            </a:r>
            <a:endParaRPr kumimoji="0" lang="ko-KR" altLang="en-US" sz="4800" b="1" i="0" u="none" strike="noStrike" kern="1200" cap="none" spc="0" normalizeH="0" baseline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pic>
        <p:nvPicPr>
          <p:cNvPr id="27" name="그림 1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4" y="2168525"/>
            <a:ext cx="2602860" cy="4321175"/>
          </a:xfrm>
          <a:prstGeom prst="rect">
            <a:avLst/>
          </a:prstGeom>
        </p:spPr>
      </p:pic>
      <p:pic>
        <p:nvPicPr>
          <p:cNvPr id="28" name="그림 1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421703" y="2165489"/>
            <a:ext cx="2602860" cy="4321175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363" y="2636912"/>
          <a:ext cx="5431155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382964" lvl="0" indent="-382964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ko-KR" altLang="en-US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kumimoji="0" lang="en-US" altLang="ko-KR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’</a:t>
                      </a:r>
                      <a:r>
                        <a:rPr kumimoji="0" lang="ko-KR" altLang="en-US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중대재해 사이렌</a:t>
                      </a:r>
                      <a:r>
                        <a:rPr kumimoji="0" lang="en-US" altLang="ko-KR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’</a:t>
                      </a:r>
                      <a:r>
                        <a:rPr kumimoji="0" lang="ko-KR" altLang="en-US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오픈 채팅방에 가입하여 </a:t>
                      </a:r>
                      <a:endParaRPr kumimoji="0" lang="ko-KR" altLang="en-US" b="1" i="0" u="none" strike="noStrike" kern="1200" cap="none" spc="-15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     사고사례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및  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안전조치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관련 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전파사항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을 </a:t>
                      </a:r>
                      <a:r>
                        <a:rPr kumimoji="0" lang="ko-KR" altLang="en-US" b="1" i="0" u="none" strike="noStrike" kern="1200" cap="none" spc="-100" normalizeH="0" baseline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수시로 확인</a:t>
                      </a:r>
                      <a:endParaRPr kumimoji="0" lang="ko-KR" altLang="en-US" b="1" i="0" u="none" strike="noStrike" kern="1200" cap="none" spc="-100" normalizeH="0" baseline="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lang="ko-KR" altLang="en-US" b="1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ko-KR" altLang="en-US" sz="1800" b="1">
                          <a:solidFill>
                            <a:srgbClr val="000000"/>
                          </a:solidFill>
                          <a:latin typeface="에스코어 드림 5 Medium"/>
                        </a:rPr>
                        <a:t>❙</a:t>
                      </a:r>
                      <a:r>
                        <a:rPr kumimoji="0" lang="en-US" altLang="ko-KR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’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중대재해 사이렌</a:t>
                      </a:r>
                      <a:r>
                        <a:rPr kumimoji="0" lang="en-US" altLang="ko-KR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’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을 통해 공유 받은 자료를 </a:t>
                      </a:r>
                      <a:endParaRPr kumimoji="0" lang="ko-KR" altLang="en-US" sz="1800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0" lang="en-US" altLang="ko-KR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</a:t>
                      </a:r>
                      <a:r>
                        <a:rPr kumimoji="0" lang="ko-KR" altLang="en-US" sz="1800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위험성평가</a:t>
                      </a:r>
                      <a:r>
                        <a:rPr kumimoji="0" lang="en-US" altLang="ko-KR" sz="1800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kumimoji="0" lang="ko-KR" altLang="en-US" sz="1800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kumimoji="0" lang="en-US" altLang="ko-KR" sz="1800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TBM,</a:t>
                      </a:r>
                      <a:r>
                        <a:rPr kumimoji="0" lang="ko-KR" altLang="en-US" sz="1800" b="1" i="0" u="none" strike="noStrike" kern="1200" cap="none" spc="-15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안전교육 등 다방면으로 활용할 것</a:t>
                      </a:r>
                      <a:endParaRPr kumimoji="0" lang="ko-KR" altLang="en-US" sz="1800" b="1" i="0" u="none" strike="noStrike" kern="1200" cap="none" spc="-15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defRPr/>
            </a:pPr>
            <a:r>
              <a:rPr lang="en-US" altLang="ko-KR"/>
              <a:t>Ⅳ. </a:t>
            </a:r>
            <a:r>
              <a:rPr lang="ko-KR" altLang="en-US"/>
              <a:t>기타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0804387"/>
      </p:ext>
    </p:extLst>
  </p:cSld>
  <p:clrMapOvr>
    <a:masterClrMapping/>
  </p:clrMapOvr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03512" y="1484784"/>
            <a:ext cx="8856984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3501"/>
            <a:ext cx="6960096" cy="624189"/>
          </a:xfrm>
        </p:spPr>
        <p:txBody>
          <a:bodyPr/>
          <a:p>
            <a:pPr lvl="0">
              <a:defRPr/>
            </a:pPr>
            <a:r>
              <a:rPr lang="ko-KR" altLang="en-US"/>
              <a:t>     현장 핵심 </a:t>
            </a:r>
            <a:r>
              <a:rPr lang="en-US" altLang="ko-KR"/>
              <a:t>20</a:t>
            </a:r>
            <a:r>
              <a:rPr lang="ko-KR" altLang="en-US"/>
              <a:t>대 안전수칙</a:t>
            </a:r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12074" y="1052736"/>
            <a:ext cx="11228542" cy="499723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1344" y="126809"/>
            <a:ext cx="421871" cy="42187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250193" y="126809"/>
            <a:ext cx="421871" cy="4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70211"/>
      </p:ext>
    </p:extLst>
  </p:cSld>
  <p:clrMapOvr>
    <a:masterClrMapping/>
  </p:clrMapOvr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5575" y="853915"/>
            <a:ext cx="11772900" cy="849155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5000" b="1" i="0" u="none" strike="noStrike" kern="1200" cap="none" spc="0" normalizeH="0" baseline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1. </a:t>
            </a:r>
            <a:r>
              <a:rPr kumimoji="0" lang="ko-KR" altLang="en-US" sz="5000" b="1" i="0" u="none" strike="noStrike" kern="1200" cap="none" spc="0" normalizeH="0" baseline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작업장 정리정돈은 반드시 실시하세요</a:t>
            </a:r>
            <a:endParaRPr kumimoji="0" lang="ko-KR" altLang="en-US" sz="5000" b="1" i="0" u="none" strike="noStrike" kern="1200" cap="none" spc="0" normalizeH="0" baseline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  <a:endParaRPr lang="ko-KR" altLang="en-US" b="1">
              <a:latin typeface="에스코어 드림 5 Medium"/>
              <a:ea typeface="에스코어 드림 5 Medium"/>
            </a:endParaRP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30"/>
            <a:ext cx="5691037" cy="4261538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에스코어 드림 5 Medium"/>
              <a:ea typeface="에스코어 드림 5 Medium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>
              <a:latin typeface="에스코어 드림 5 Medium"/>
              <a:ea typeface="에스코어 드림 5 Medium"/>
            </a:endParaRPr>
          </a:p>
        </p:txBody>
      </p:sp>
      <p:grpSp>
        <p:nvGrpSpPr>
          <p:cNvPr id="5" name="그룹 4"/>
          <p:cNvGrpSpPr/>
          <p:nvPr/>
        </p:nvGrpSpPr>
        <p:grpSpPr>
          <a:xfrm rot="0">
            <a:off x="6400800" y="4702628"/>
            <a:ext cx="5527848" cy="1894724"/>
            <a:chOff x="6400800" y="4702628"/>
            <a:chExt cx="5527848" cy="1894724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grpSp>
          <p:nvGrpSpPr>
            <p:cNvPr id="23" name="그룹 22"/>
            <p:cNvGrpSpPr/>
            <p:nvPr/>
          </p:nvGrpSpPr>
          <p:grpSpPr>
            <a:xfrm rot="0">
              <a:off x="6400800" y="5152895"/>
              <a:ext cx="5527848" cy="1444457"/>
              <a:chOff x="1231117" y="3600214"/>
              <a:chExt cx="9793535" cy="43375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392708" y="3619111"/>
                <a:ext cx="9631945" cy="369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>
                    <a:latin typeface="에스코어 드림 5 Medium"/>
                    <a:ea typeface="에스코어 드림 5 Medium"/>
                  </a:rPr>
                  <a:t>[‘</a:t>
                </a:r>
                <a:r>
                  <a:rPr lang="en-US" altLang="ko-KR" sz="1500" kern="0" spc="-150">
                    <a:effectLst/>
                    <a:latin typeface="에스코어 드림 5 Medium"/>
                    <a:ea typeface="에스코어 드림 5 Medium"/>
                  </a:rPr>
                  <a:t>22.2.14, </a:t>
                </a:r>
                <a:r>
                  <a:rPr lang="ko-KR" altLang="en-US" sz="1500" kern="0" spc="-150">
                    <a:effectLst/>
                    <a:latin typeface="에스코어 드림 5 Medium"/>
                    <a:ea typeface="에스코어 드림 5 Medium"/>
                  </a:rPr>
                  <a:t>대전 유성</a:t>
                </a:r>
                <a:r>
                  <a:rPr lang="en-US" altLang="ko-KR" sz="1500" kern="0" spc="-150">
                    <a:effectLst/>
                    <a:latin typeface="에스코어 드림 5 Medium"/>
                    <a:ea typeface="에스코어 드림 5 Medium"/>
                  </a:rPr>
                  <a:t>]  </a:t>
                </a:r>
                <a:r>
                  <a:rPr lang="ko-KR" altLang="en-US" sz="1500" kern="0" spc="-15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가설전선을 밟고 넘어지면서</a:t>
                </a:r>
                <a:r>
                  <a:rPr lang="ko-KR" altLang="en-US" sz="1500" kern="0" spc="-150">
                    <a:effectLst/>
                    <a:latin typeface="에스코어 드림 5 Medium"/>
                    <a:ea typeface="에스코어 드림 5 Medium"/>
                  </a:rPr>
                  <a:t> 벽체에 머리 </a:t>
                </a:r>
                <a:r>
                  <a:rPr lang="ko-KR" altLang="en-US" sz="1500" kern="0" spc="-15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부딪힘</a:t>
                </a:r>
                <a:endParaRPr lang="ko-KR" altLang="en-US" sz="1500" kern="0" spc="-150">
                  <a:solidFill>
                    <a:srgbClr val="ff0000"/>
                  </a:solidFill>
                  <a:effectLst/>
                  <a:latin typeface="에스코어 드림 5 Medium"/>
                  <a:ea typeface="에스코어 드림 5 Medium"/>
                </a:endParaRPr>
              </a:p>
              <a:p>
                <a:pPr marL="0" marR="0" lvl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 spc="0">
                    <a:effectLst/>
                    <a:latin typeface="에스코어 드림 5 Medium"/>
                    <a:ea typeface="에스코어 드림 5 Medium"/>
                  </a:rPr>
                  <a:t>[‘</a:t>
                </a:r>
                <a:r>
                  <a:rPr lang="en-US" altLang="ko-KR" sz="1500" kern="0" spc="-150">
                    <a:effectLst/>
                    <a:latin typeface="에스코어 드림 5 Medium"/>
                    <a:ea typeface="에스코어 드림 5 Medium"/>
                  </a:rPr>
                  <a:t>22.7.20, </a:t>
                </a:r>
                <a:r>
                  <a:rPr lang="ko-KR" altLang="en-US" sz="1500" kern="0" spc="-150">
                    <a:effectLst/>
                    <a:latin typeface="에스코어 드림 5 Medium"/>
                    <a:ea typeface="에스코어 드림 5 Medium"/>
                  </a:rPr>
                  <a:t>경기 평택</a:t>
                </a:r>
                <a:r>
                  <a:rPr lang="en-US" altLang="ko-KR" sz="1500" kern="0" spc="0">
                    <a:effectLst/>
                    <a:latin typeface="에스코어 드림 5 Medium"/>
                    <a:ea typeface="에스코어 드림 5 Medium"/>
                  </a:rPr>
                  <a:t>] </a:t>
                </a:r>
                <a:r>
                  <a:rPr lang="ko-KR" altLang="en-US" sz="1500" kern="0" spc="0">
                    <a:effectLst/>
                    <a:latin typeface="에스코어 드림 5 Medium"/>
                    <a:ea typeface="에스코어 드림 5 Medium"/>
                  </a:rPr>
                  <a:t>물청소 작업중 </a:t>
                </a:r>
                <a:r>
                  <a:rPr lang="ko-KR" altLang="en-US" sz="1500" kern="0" spc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블록에 걸려</a:t>
                </a:r>
                <a:r>
                  <a:rPr lang="ko-KR" altLang="en-US" sz="1500" kern="0" spc="0">
                    <a:effectLst/>
                    <a:latin typeface="에스코어 드림 5 Medium"/>
                    <a:ea typeface="에스코어 드림 5 Medium"/>
                  </a:rPr>
                  <a:t> </a:t>
                </a:r>
                <a:r>
                  <a:rPr lang="ko-KR" altLang="en-US" sz="1500" kern="0" spc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넘어짐</a:t>
                </a:r>
                <a:endParaRPr lang="ko-KR" altLang="en-US" sz="1500" kern="0" spc="0">
                  <a:solidFill>
                    <a:srgbClr val="ff0000"/>
                  </a:solidFill>
                  <a:effectLst/>
                  <a:latin typeface="에스코어 드림 5 Medium"/>
                  <a:ea typeface="에스코어 드림 5 Medium"/>
                </a:endParaRPr>
              </a:p>
              <a:p>
                <a:pPr marL="0" marR="0" lvl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 spc="0">
                    <a:effectLst/>
                    <a:latin typeface="에스코어 드림 5 Medium"/>
                    <a:ea typeface="에스코어 드림 5 Medium"/>
                  </a:rPr>
                  <a:t>[</a:t>
                </a:r>
                <a:r>
                  <a:rPr lang="en-US" altLang="ko-KR" sz="1500" kern="0" spc="-150">
                    <a:effectLst/>
                    <a:latin typeface="에스코어 드림 5 Medium"/>
                    <a:ea typeface="에스코어 드림 5 Medium"/>
                  </a:rPr>
                  <a:t>‘22.7.27, </a:t>
                </a:r>
                <a:r>
                  <a:rPr lang="ko-KR" altLang="en-US" sz="1500" kern="0" spc="-150">
                    <a:effectLst/>
                    <a:latin typeface="에스코어 드림 5 Medium"/>
                    <a:ea typeface="에스코어 드림 5 Medium"/>
                  </a:rPr>
                  <a:t>서울 영등포</a:t>
                </a:r>
                <a:r>
                  <a:rPr lang="en-US" altLang="ko-KR" sz="1500" kern="0" spc="0">
                    <a:effectLst/>
                    <a:latin typeface="에스코어 드림 5 Medium"/>
                    <a:ea typeface="에스코어 드림 5 Medium"/>
                  </a:rPr>
                  <a:t>] </a:t>
                </a:r>
                <a:r>
                  <a:rPr lang="ko-KR" altLang="en-US" sz="1500" kern="0" spc="0">
                    <a:effectLst/>
                    <a:latin typeface="에스코어 드림 5 Medium"/>
                    <a:ea typeface="에스코어 드림 5 Medium"/>
                  </a:rPr>
                  <a:t>이동 동선에 있던 </a:t>
                </a:r>
                <a:r>
                  <a:rPr lang="ko-KR" altLang="en-US" sz="1500" kern="0" spc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파렛트에 걸려 넘어짐</a:t>
                </a:r>
                <a:endParaRPr lang="en-US" altLang="ko-KR" sz="1500" kern="0" spc="-150">
                  <a:solidFill>
                    <a:srgbClr val="ff0000"/>
                  </a:solidFill>
                  <a:effectLst/>
                  <a:latin typeface="에스코어 드림 5 Medium"/>
                  <a:ea typeface="에스코어 드림 5 Medium"/>
                </a:endParaRPr>
              </a:p>
            </p:txBody>
          </p:sp>
          <p:sp>
            <p:nvSpPr>
              <p:cNvPr id="25" name="사각형: 둥근 모서리 24"/>
              <p:cNvSpPr/>
              <p:nvPr/>
            </p:nvSpPr>
            <p:spPr>
              <a:xfrm>
                <a:off x="1231117" y="3600214"/>
                <a:ext cx="9793535" cy="433755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/>
                </a:pPr>
                <a:endParaRPr lang="ko-KR" altLang="en-US">
                  <a:latin typeface="에스코어 드림 5 Medium"/>
                  <a:ea typeface="에스코어 드림 5 Medium"/>
                </a:endParaRPr>
              </a:p>
            </p:txBody>
          </p:sp>
        </p:grpSp>
      </p:grp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58812" y="2168526"/>
            <a:ext cx="5365751" cy="3819099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040" y="2636912"/>
          <a:ext cx="5428114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❙현장의 사고는 사소한 부주의</a:t>
                      </a:r>
                      <a: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작은 방해물로</a:t>
                      </a:r>
                      <a:endParaRPr kumimoji="0" lang="ko-KR" altLang="en-US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부터 발생</a:t>
                      </a:r>
                      <a:endParaRPr kumimoji="0" lang="ko-KR" altLang="en-US" b="1" i="0" u="none" strike="noStrike" kern="1200" cap="none" spc="0" normalizeH="0" baseline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br>
                        <a:rPr kumimoji="0" lang="en-US" altLang="ko-KR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</a:br>
                      <a:r>
                        <a:rPr lang="ko-KR" altLang="en-US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ko-KR" altLang="en-US" b="1" spc="-15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작업장 바닥</a:t>
                      </a:r>
                      <a:r>
                        <a:rPr lang="ko-KR" altLang="en-US" b="1" spc="-15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등을 안전하고 </a:t>
                      </a:r>
                      <a:r>
                        <a:rPr lang="ko-KR" altLang="en-US" b="1" spc="-15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청결히 유지</a:t>
                      </a:r>
                      <a:r>
                        <a:rPr lang="ko-KR" altLang="en-US" b="1" spc="-15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하여 사고를     </a:t>
                      </a:r>
                      <a:endParaRPr lang="ko-KR" altLang="en-US" b="1" spc="-15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lang="ko-KR" altLang="en-US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유발할 수 있는 </a:t>
                      </a:r>
                      <a:r>
                        <a:rPr lang="ko-KR" altLang="en-US" b="1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불필요한 요인</a:t>
                      </a:r>
                      <a:r>
                        <a:rPr lang="ko-KR" altLang="en-US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들을 </a:t>
                      </a:r>
                      <a:r>
                        <a:rPr lang="ko-KR" altLang="en-US" b="1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제거</a:t>
                      </a:r>
                      <a:r>
                        <a:rPr lang="ko-KR" altLang="en-US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할 것</a:t>
                      </a:r>
                      <a:endParaRPr lang="ko-KR" altLang="en-US" b="1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lvl="0" latinLnBrk="1">
                        <a:defRPr/>
                      </a:pPr>
                      <a:endParaRPr lang="ko-KR" altLang="en-US" b="1"/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algn="l">
              <a:defRPr/>
            </a:pPr>
            <a:r>
              <a:rPr lang="en-US" altLang="ko-KR"/>
              <a:t>Ⅰ.</a:t>
            </a:r>
            <a:r>
              <a:rPr lang="ko-KR" altLang="en-US"/>
              <a:t> 작업환경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457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0" y="861443"/>
            <a:ext cx="12207544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-4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2. </a:t>
            </a:r>
            <a:r>
              <a:rPr lang="ko-KR" altLang="en-US" sz="4800" b="1" spc="-2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사업장 적재적소에 안전표지판을 배치하세요</a:t>
            </a:r>
            <a:endParaRPr kumimoji="0" lang="ko-KR" altLang="en-US" sz="4800" b="1" i="0" u="none" strike="noStrike" kern="1200" cap="none" spc="-600" normalizeH="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50" cy="4315104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16336"/>
              </p:ext>
            </p:extLst>
          </p:nvPr>
        </p:nvGraphicFramePr>
        <p:xfrm>
          <a:off x="6456040" y="2636912"/>
          <a:ext cx="5431155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2288">
                <a:tc>
                  <a:txBody>
                    <a:bodyPr/>
                    <a:lstStyle/>
                    <a:p>
                      <a:pPr marL="216030" lvl="0" indent="-216030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ko-KR" altLang="en-US" sz="1800" spc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위험기계</a:t>
                      </a:r>
                      <a:r>
                        <a:rPr lang="en-US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·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기구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에 대해서는 반드시 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적절한 안전표지판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을 </a:t>
                      </a:r>
                    </a:p>
                    <a:p>
                      <a:pPr marL="216030" lvl="0" indent="-216030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ko-KR" altLang="en-US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 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설치</a:t>
                      </a:r>
                      <a:r>
                        <a:rPr lang="en-US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·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게시</a:t>
                      </a:r>
                      <a:r>
                        <a:rPr lang="ko-KR" altLang="en-US" spc="-20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할 것</a:t>
                      </a:r>
                      <a:endParaRPr lang="en-US" altLang="ko-KR" spc="-20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216030" lvl="0" indent="-21603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lang="en-US" altLang="ko-KR" spc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안전표지판을 통해 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작업 전 근로자들에게 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안전수칙</a:t>
                      </a:r>
                      <a:r>
                        <a:rPr kumimoji="0" lang="en-US" altLang="ko-KR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 </a:t>
                      </a:r>
                    </a:p>
                    <a:p>
                      <a:pPr marL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 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주의사항을</a:t>
                      </a:r>
                      <a:r>
                        <a:rPr kumimoji="0" lang="en-US" altLang="ko-KR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상기</a:t>
                      </a:r>
                      <a:r>
                        <a:rPr kumimoji="0" lang="ko-KR" altLang="en-US" b="1" i="0" u="none" strike="noStrike" kern="1200" cap="none" spc="-10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시킬 것</a:t>
                      </a: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latinLnBrk="1">
                        <a:defRPr/>
                      </a:pP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37D2942-DCA0-46D9-865E-749814C50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Ⅰ.</a:t>
            </a:r>
            <a:r>
              <a:rPr lang="ko-KR" altLang="en-US" dirty="0"/>
              <a:t> 작업환경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0" y="861442"/>
            <a:ext cx="12040609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3. </a:t>
            </a:r>
            <a:r>
              <a:rPr kumimoji="0" lang="ko-KR" altLang="en-US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하루 업무는 반드시 </a:t>
            </a: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TBM</a:t>
            </a:r>
            <a:r>
              <a:rPr kumimoji="0" lang="ko-KR" altLang="en-US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으로 시작하세요</a:t>
            </a: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50" cy="4315104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/>
        </p:nvGraphicFramePr>
        <p:xfrm>
          <a:off x="6456040" y="2636912"/>
          <a:ext cx="5431155" cy="324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/>
              </a:tblGrid>
              <a:tr h="2271887">
                <a:tc>
                  <a:txBody>
                    <a:bodyPr vert="horz" lIns="91440" tIns="45720" rIns="91440" bIns="45720" anchor="t" anchorCtr="0"/>
                    <a:lstStyle/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ko-KR" altLang="en-US" sz="1800" b="0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lang="en-US" altLang="ko-KR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TBM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 실시 전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에 </a:t>
                      </a:r>
                      <a:r>
                        <a:rPr lang="ko-KR" altLang="en-US" b="1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그날의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주요 작업내용</a:t>
                      </a:r>
                      <a:r>
                        <a:rPr lang="en-US" altLang="ko-KR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endParaRPr lang="ko-KR" altLang="en-US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핵심 안전수칙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을 사전에 꼼꼼히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준비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할 것</a:t>
                      </a:r>
                      <a:endParaRPr lang="ko-KR" altLang="en-US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kumimoji="0" lang="en-US" altLang="ko-KR" b="1" i="0" u="none" strike="noStrike" kern="1200" cap="none" spc="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TBM 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시 최근 현장에서 발생한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 아차사고사례확인</a:t>
                      </a:r>
                      <a:r>
                        <a:rPr lang="en-US" altLang="ko-KR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,</a:t>
                      </a:r>
                      <a:endParaRPr lang="en-US" altLang="ko-KR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    </a:t>
                      </a:r>
                      <a:r>
                        <a:rPr lang="ko-KR" altLang="en-US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보호구 지급</a:t>
                      </a:r>
                      <a:r>
                        <a:rPr kumimoji="0" lang="ko-KR" altLang="en-US" b="1" i="0" u="none" strike="noStrike" kern="1200" cap="none" spc="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 여부와 착용상태 점검</a:t>
                      </a:r>
                      <a:endParaRPr kumimoji="0" lang="ko-KR" altLang="en-US" b="1" i="0" u="none" strike="noStrike" kern="1200" cap="none" spc="0" normalizeH="0" baseline="0">
                        <a:solidFill>
                          <a:schemeClr val="tx1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endParaRPr lang="en-US" altLang="ko-KR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❙</a:t>
                      </a:r>
                      <a:r>
                        <a:rPr kumimoji="0" lang="en-US" altLang="ko-KR" sz="1800" b="1" i="0" u="none" strike="noStrike" kern="1200" cap="none" spc="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TBM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시 </a:t>
                      </a:r>
                      <a:r>
                        <a:rPr kumimoji="0" lang="ko-KR" altLang="en-US" sz="1800" b="1" i="0" u="none" strike="noStrike" kern="1200" cap="none" spc="-150" normalizeH="0" baseline="0">
                          <a:solidFill>
                            <a:schemeClr val="tx1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안전에 관한 내용만 토의</a:t>
                      </a:r>
                      <a:r>
                        <a:rPr kumimoji="0" lang="ko-KR" altLang="en-US" sz="1800" b="1" i="0" u="none" strike="noStrike" kern="1200" cap="none" spc="-15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하고</a:t>
                      </a:r>
                      <a:r>
                        <a:rPr kumimoji="0" lang="en-US" altLang="ko-KR" sz="1800" b="1" i="0" u="none" strike="noStrike" kern="1200" cap="none" spc="-15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r>
                        <a:rPr kumimoji="0" lang="ko-KR" altLang="en-US" sz="1800" b="1" i="0" u="none" strike="noStrike" kern="1200" cap="none" spc="-150" normalizeH="0" baseline="0">
                          <a:solidFill>
                            <a:schemeClr val="tx1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품질</a:t>
                      </a:r>
                      <a:r>
                        <a:rPr kumimoji="0" lang="en-US" altLang="ko-KR" sz="1800" b="1" i="0" u="none" strike="noStrike" kern="1200" cap="none" spc="-150" normalizeH="0" baseline="0">
                          <a:solidFill>
                            <a:schemeClr val="tx1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, </a:t>
                      </a:r>
                      <a:r>
                        <a:rPr kumimoji="0" lang="ko-KR" altLang="en-US" sz="1800" b="1" i="0" u="none" strike="noStrike" kern="1200" cap="none" spc="-150" normalizeH="0" baseline="0">
                          <a:solidFill>
                            <a:schemeClr val="tx1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공기</a:t>
                      </a:r>
                      <a:r>
                        <a:rPr kumimoji="0" lang="ko-KR" altLang="en-US" sz="1800" b="1" i="0" u="none" strike="noStrike" kern="1200" cap="none" spc="-15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endParaRPr kumimoji="0" lang="ko-KR" altLang="en-US" sz="1800" b="1" i="0" u="none" strike="noStrike" kern="1200" cap="none" spc="-150" normalizeH="0" baseline="0">
                        <a:solidFill>
                          <a:schemeClr val="tx1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0" marR="0" lvl="0" indent="0" algn="l" defTabSz="914400" rtl="0" eaLnBrk="1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800" b="1" i="0" u="none" strike="noStrike" kern="1200" cap="none" spc="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chemeClr val="tx1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등 다른 주제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chemeClr val="tx1"/>
                          </a:solidFill>
                          <a:latin typeface="에스코어 드림 5 Medium"/>
                          <a:ea typeface="에스코어 드림 5 Medium"/>
                        </a:rPr>
                        <a:t>는 </a:t>
                      </a:r>
                      <a:r>
                        <a:rPr kumimoji="0" lang="ko-KR" altLang="en-US" sz="1800" b="1" i="0" u="none" strike="noStrike" kern="1200" cap="none" spc="0" normalizeH="0" baseline="0">
                          <a:solidFill>
                            <a:schemeClr val="tx1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언급하지 말 것</a:t>
                      </a:r>
                      <a:endParaRPr lang="ko-KR" altLang="en-US" b="1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</a:txBody>
                  <a:tcPr marL="91440" marR="91440"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6AC465E-644C-4C09-9F1B-2D9C27B10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Ⅰ.</a:t>
            </a:r>
            <a:r>
              <a:rPr lang="ko-KR" altLang="en-US" dirty="0"/>
              <a:t> 작업환경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420241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4.</a:t>
            </a:r>
            <a:r>
              <a:rPr kumimoji="0" lang="en-US" altLang="ko-KR" sz="4800" b="1" i="0" u="none" strike="noStrike" kern="1200" cap="none" spc="-15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</a:t>
            </a:r>
            <a:r>
              <a:rPr kumimoji="0" lang="ko-KR" altLang="en-US" sz="4800" b="1" i="0" u="none" strike="noStrike" kern="1200" cap="none" spc="-2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위험성평가는 반드시 근로자를 참여시키세요</a:t>
            </a:r>
            <a:endParaRPr kumimoji="0" lang="ko-KR" altLang="en-US" sz="4800" b="1" i="0" u="none" strike="noStrike" kern="1200" cap="none" spc="0" normalizeH="0" baseline="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49" cy="4315104"/>
          </a:xfrm>
          <a:prstGeom prst="rect">
            <a:avLst/>
          </a:prstGeom>
        </p:spPr>
      </p:pic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808929"/>
              </p:ext>
            </p:extLst>
          </p:nvPr>
        </p:nvGraphicFramePr>
        <p:xfrm>
          <a:off x="6456040" y="2622550"/>
          <a:ext cx="542811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sz="1800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특히 </a:t>
                      </a:r>
                      <a:r>
                        <a:rPr lang="ko-KR" altLang="en-US" b="1" dirty="0" err="1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아차사고는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반드시 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위험성평가에 포함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하고</a:t>
                      </a:r>
                      <a:r>
                        <a:rPr lang="en-US" altLang="ko-KR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,</a:t>
                      </a:r>
                    </a:p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en-US" altLang="ko-KR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근로자를 반드시 참여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시킬 것</a:t>
                      </a:r>
                      <a:endParaRPr lang="en-US" altLang="ko-KR" b="1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lang="en-US" altLang="ko-KR" b="1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위험성평가 결과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는 </a:t>
                      </a:r>
                      <a:r>
                        <a:rPr lang="en-US" altLang="ko-KR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TBM, 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정기안전보건교육 등을</a:t>
                      </a:r>
                    </a:p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en-US" altLang="ko-KR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통해 </a:t>
                      </a:r>
                      <a:r>
                        <a:rPr lang="ko-KR" altLang="en-US" b="1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근로자들에게 전파</a:t>
                      </a:r>
                    </a:p>
                    <a:p>
                      <a:pPr latinLnBrk="1">
                        <a:defRPr/>
                      </a:pPr>
                      <a:endParaRPr lang="ko-KR" altLang="en-US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D38ADFA-D54C-46BA-B109-FC36F02DAC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1777084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5.</a:t>
            </a:r>
            <a:r>
              <a:rPr kumimoji="0" lang="en-US" altLang="ko-KR" sz="4800" b="1" i="0" u="none" strike="noStrike" kern="1200" cap="none" spc="-6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</a:t>
            </a:r>
            <a:r>
              <a:rPr lang="ko-KR" altLang="en-US" sz="4400" b="1" spc="-6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아무리 급해도 </a:t>
            </a:r>
            <a:r>
              <a:rPr lang="ko-KR" altLang="en-US" sz="4400" b="1" spc="-600" dirty="0" err="1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뛰지말고</a:t>
            </a:r>
            <a:r>
              <a:rPr lang="en-US" altLang="ko-KR" sz="4400" b="1" spc="-6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,</a:t>
            </a:r>
            <a:r>
              <a:rPr lang="ko-KR" altLang="en-US" sz="4400" b="1" spc="-6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</a:t>
            </a:r>
            <a:r>
              <a:rPr lang="ko-KR" altLang="en-US" sz="4400" b="1" spc="-600" dirty="0" err="1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오르지말고</a:t>
            </a:r>
            <a:r>
              <a:rPr lang="en-US" altLang="ko-KR" sz="4400" b="1" spc="-6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,</a:t>
            </a:r>
            <a:r>
              <a:rPr lang="ko-KR" altLang="en-US" sz="4400" b="1" spc="-60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 건너뛰지 마세요</a:t>
            </a:r>
            <a:endParaRPr kumimoji="0" lang="en-US" altLang="ko-KR" sz="4400" b="1" i="0" u="none" strike="noStrike" kern="1200" cap="none" spc="-600" normalizeH="0" baseline="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11508"/>
              </p:ext>
            </p:extLst>
          </p:nvPr>
        </p:nvGraphicFramePr>
        <p:xfrm>
          <a:off x="6456230" y="2617968"/>
          <a:ext cx="542811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위험요소가 많은 사업장 내에서 위험을 초래할 수 </a:t>
                      </a:r>
                    </a:p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en-US" altLang="ko-KR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있는 행동은 금지</a:t>
                      </a: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 panose="020B0503030302020204" pitchFamily="34" charset="-127"/>
                        </a:rPr>
                        <a:t>❙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사업장 내 보행 시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주머니에 </a:t>
                      </a:r>
                      <a:r>
                        <a:rPr kumimoji="0" lang="ko-KR" altLang="en-US" b="1" i="0" u="none" strike="noStrike" kern="1200" cap="none" spc="-15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손</a:t>
                      </a:r>
                      <a:r>
                        <a:rPr kumimoji="0" lang="ko-KR" altLang="en-US" b="1" i="0" u="none" strike="noStrike" kern="1200" cap="none" spc="-15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을 넣거나 </a:t>
                      </a:r>
                      <a:r>
                        <a:rPr kumimoji="0" lang="ko-KR" altLang="en-US" b="1" i="0" u="none" strike="noStrike" kern="1200" cap="none" spc="-15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휴대폰</a:t>
                      </a:r>
                      <a:r>
                        <a:rPr kumimoji="0" lang="ko-KR" altLang="en-US" b="1" i="0" u="none" strike="noStrike" kern="1200" cap="none" spc="-15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을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</a:t>
                      </a: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en-US" altLang="ko-KR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  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5 Medium"/>
                          <a:ea typeface="에스코어 드림 5 Medium"/>
                        </a:rPr>
                        <a:t>보는 행위는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5 Medium"/>
                          <a:ea typeface="에스코어 드림 5 Medium"/>
                        </a:rPr>
                        <a:t>자제</a:t>
                      </a: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5 Medium"/>
                        <a:ea typeface="에스코어 드림 5 Medium"/>
                      </a:endParaRPr>
                    </a:p>
                    <a:p>
                      <a:pPr marL="382964" lvl="0" indent="-382964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kumimoji="0" lang="ko-KR" altLang="en-US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5 Medium"/>
                        <a:ea typeface="에스코어 드림 5 Medium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49" cy="4315104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B18CBA4-5345-4EBA-8EB7-F8D53A24E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/>
        </p:nvSpPr>
        <p:spPr>
          <a:xfrm>
            <a:off x="151391" y="861443"/>
            <a:ext cx="12149696" cy="830997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800" b="1" i="0" u="none" strike="noStrike" kern="1200" cap="none" spc="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6. </a:t>
            </a:r>
            <a:r>
              <a:rPr kumimoji="0" lang="ko-KR" altLang="en-US" sz="4800" b="1" i="0" u="none" strike="noStrike" kern="1200" cap="none" spc="-100" normalizeH="0" baseline="0" dirty="0">
                <a:solidFill>
                  <a:srgbClr val="000066"/>
                </a:solidFill>
                <a:latin typeface="에스코어 드림 7 ExtraBold"/>
                <a:ea typeface="에스코어 드림 7 ExtraBold"/>
              </a:rPr>
              <a:t>위험 작업일수록 순서를 철저히 지켜주세요</a:t>
            </a:r>
            <a:endParaRPr kumimoji="0" lang="en-US" altLang="ko-KR" sz="4800" b="1" i="0" u="none" strike="noStrike" kern="1200" cap="none" spc="0" normalizeH="0" baseline="0" dirty="0">
              <a:solidFill>
                <a:srgbClr val="000066"/>
              </a:solidFill>
              <a:latin typeface="에스코어 드림 7 ExtraBold"/>
              <a:ea typeface="에스코어 드림 7 ExtraBold"/>
            </a:endParaRPr>
          </a:p>
        </p:txBody>
      </p:sp>
      <p:sp>
        <p:nvSpPr>
          <p:cNvPr id="19" name="사각형: 둥근 위쪽 모서리 18"/>
          <p:cNvSpPr/>
          <p:nvPr/>
        </p:nvSpPr>
        <p:spPr>
          <a:xfrm>
            <a:off x="6324084" y="1966574"/>
            <a:ext cx="3247638" cy="550964"/>
          </a:xfrm>
          <a:prstGeom prst="round2SameRect">
            <a:avLst>
              <a:gd name="adj1" fmla="val 38814"/>
              <a:gd name="adj2" fmla="val 0"/>
            </a:avLst>
          </a:pr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latin typeface="에스코어 드림 5 Medium"/>
                <a:ea typeface="에스코어 드림 5 Medium"/>
              </a:rPr>
              <a:t>핵심 행동수칙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6324084" y="2479829"/>
            <a:ext cx="5691037" cy="4262283"/>
          </a:xfrm>
          <a:prstGeom prst="roundRect">
            <a:avLst>
              <a:gd name="adj" fmla="val 2883"/>
            </a:avLst>
          </a:prstGeom>
          <a:solidFill>
            <a:schemeClr val="bg1"/>
          </a:solidFill>
          <a:ln w="19050">
            <a:solidFill>
              <a:srgbClr val="01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aphicFrame>
        <p:nvGraphicFramePr>
          <p:cNvPr id="10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216424"/>
              </p:ext>
            </p:extLst>
          </p:nvPr>
        </p:nvGraphicFramePr>
        <p:xfrm>
          <a:off x="6456230" y="2617968"/>
          <a:ext cx="5431155" cy="22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1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887">
                <a:tc>
                  <a:txBody>
                    <a:bodyPr/>
                    <a:lstStyle/>
                    <a:p>
                      <a:pPr marL="38296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❙작업계획서를 작성하고 그 내용대로 작업을 진행</a:t>
                      </a: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  <a:p>
                      <a:pPr marL="382964" lvl="0" indent="-382964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endParaRPr kumimoji="0" lang="ko-KR" altLang="en-US" b="1" i="0" u="none" strike="noStrike" kern="1200" cap="none" spc="0" normalizeH="0" baseline="0" dirty="0">
                        <a:solidFill>
                          <a:srgbClr val="000000"/>
                        </a:solidFill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  <a:p>
                      <a:pPr marL="39278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tabLst>
                          <a:tab pos="216031" algn="l"/>
                        </a:tabLst>
                        <a:defRPr/>
                      </a:pP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❙작성한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작업계획은 공유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하고</a:t>
                      </a:r>
                      <a:r>
                        <a:rPr kumimoji="0" lang="en-US" altLang="ko-KR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,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임의로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작업순서를</a:t>
                      </a:r>
                      <a:endParaRPr kumimoji="0" lang="en-US" altLang="ko-KR" b="1" i="0" u="none" strike="noStrike" kern="1200" cap="none" spc="0" normalizeH="0" baseline="0" dirty="0">
                        <a:solidFill>
                          <a:srgbClr val="000000"/>
                        </a:solidFill>
                        <a:highlight>
                          <a:srgbClr val="FFF7E1"/>
                        </a:highlight>
                        <a:latin typeface="에스코어 드림 6 Bold" panose="020B0703030302020204" pitchFamily="34" charset="-127"/>
                        <a:ea typeface="에스코어 드림 6 Bold" panose="020B0703030302020204" pitchFamily="34" charset="-127"/>
                      </a:endParaRPr>
                    </a:p>
                    <a:p>
                      <a:pPr marL="392784" lvl="0" indent="-382964" defTabSz="91440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  <a:tabLst>
                          <a:tab pos="216031" algn="l"/>
                        </a:tabLst>
                        <a:defRPr/>
                      </a:pPr>
                      <a:r>
                        <a:rPr kumimoji="0" lang="en-US" altLang="ko-KR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  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변경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하거나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작업절차를 생략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하는 것은 </a:t>
                      </a:r>
                      <a:r>
                        <a:rPr kumimoji="0" lang="ko-KR" altLang="en-US" b="1" i="0" u="none" strike="noStrike" kern="1200" cap="none" spc="0" normalizeH="0" baseline="0" dirty="0">
                          <a:solidFill>
                            <a:srgbClr val="000000"/>
                          </a:solidFill>
                          <a:highlight>
                            <a:srgbClr val="FFF7E1"/>
                          </a:highlight>
                          <a:latin typeface="에스코어 드림 6 Bold" panose="020B0703030302020204" pitchFamily="34" charset="-127"/>
                          <a:ea typeface="에스코어 드림 6 Bold" panose="020B0703030302020204" pitchFamily="34" charset="-127"/>
                        </a:rPr>
                        <a:t>엄금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74255" y="1992197"/>
            <a:ext cx="475125" cy="475125"/>
          </a:xfrm>
          <a:prstGeom prst="rect">
            <a:avLst/>
          </a:prstGeom>
        </p:spPr>
      </p:pic>
      <p:sp>
        <p:nvSpPr>
          <p:cNvPr id="15" name="사각형: 둥근 모서리 14"/>
          <p:cNvSpPr/>
          <p:nvPr/>
        </p:nvSpPr>
        <p:spPr>
          <a:xfrm>
            <a:off x="515938" y="1965352"/>
            <a:ext cx="5695536" cy="4518277"/>
          </a:xfrm>
          <a:prstGeom prst="roundRect">
            <a:avLst>
              <a:gd name="adj" fmla="val 5754"/>
            </a:avLst>
          </a:prstGeom>
          <a:noFill/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6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8813" y="2168525"/>
            <a:ext cx="5365750" cy="4315104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2D2B29B-E6F2-4731-902B-936114335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Ⅱ.</a:t>
            </a:r>
            <a:r>
              <a:rPr lang="ko-KR" altLang="en-US" dirty="0"/>
              <a:t> 작업방식 및 행동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04B5DF5-D04D-4DB8-A424-34A84F3F827E}"/>
              </a:ext>
            </a:extLst>
          </p:cNvPr>
          <p:cNvGrpSpPr/>
          <p:nvPr/>
        </p:nvGrpSpPr>
        <p:grpSpPr>
          <a:xfrm>
            <a:off x="6400627" y="4702628"/>
            <a:ext cx="5527848" cy="1894724"/>
            <a:chOff x="6400800" y="4702628"/>
            <a:chExt cx="5527848" cy="1894724"/>
          </a:xfrm>
        </p:grpSpPr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156651AF-EB0A-4994-86B9-6D8DC2571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16244" y="4702628"/>
              <a:ext cx="559876" cy="454563"/>
            </a:xfrm>
            <a:prstGeom prst="rect">
              <a:avLst/>
            </a:prstGeom>
          </p:spPr>
        </p:pic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D6E2382D-F4E7-4108-9B28-3C81B8B59FA5}"/>
                </a:ext>
              </a:extLst>
            </p:cNvPr>
            <p:cNvGrpSpPr/>
            <p:nvPr/>
          </p:nvGrpSpPr>
          <p:grpSpPr>
            <a:xfrm>
              <a:off x="6400800" y="5152895"/>
              <a:ext cx="5527848" cy="1444457"/>
              <a:chOff x="1231117" y="3600214"/>
              <a:chExt cx="9793535" cy="43375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EF28243-213F-490C-826A-4B4D71B3FA0D}"/>
                  </a:ext>
                </a:extLst>
              </p:cNvPr>
              <p:cNvSpPr txBox="1"/>
              <p:nvPr/>
            </p:nvSpPr>
            <p:spPr>
              <a:xfrm>
                <a:off x="1392709" y="3619112"/>
                <a:ext cx="9631943" cy="238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 spc="-150" dirty="0">
                    <a:effectLst/>
                    <a:latin typeface="에스코어 드림 5 Medium"/>
                    <a:ea typeface="에스코어 드림 5 Medium"/>
                  </a:rPr>
                  <a:t>[’22.2.23, </a:t>
                </a:r>
                <a:r>
                  <a:rPr lang="ko-KR" altLang="en-US" sz="1500" kern="0" spc="-150" dirty="0">
                    <a:effectLst/>
                    <a:latin typeface="에스코어 드림 5 Medium"/>
                    <a:ea typeface="에스코어 드림 5 Medium"/>
                  </a:rPr>
                  <a:t>제주</a:t>
                </a:r>
                <a:r>
                  <a:rPr lang="en-US" altLang="ko-KR" sz="1500" kern="0" spc="-150" dirty="0">
                    <a:effectLst/>
                    <a:latin typeface="에스코어 드림 5 Medium"/>
                    <a:ea typeface="에스코어 드림 5 Medium"/>
                  </a:rPr>
                  <a:t>] </a:t>
                </a:r>
                <a:r>
                  <a:rPr lang="ko-KR" altLang="en-US" sz="1500" kern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굴뚝 해체 작업</a:t>
                </a:r>
                <a:r>
                  <a:rPr lang="ko-KR" altLang="en-US" sz="1500" kern="0" dirty="0">
                    <a:solidFill>
                      <a:schemeClr val="dk1"/>
                    </a:solidFill>
                    <a:effectLst/>
                    <a:latin typeface="에스코어 드림 5 Medium"/>
                    <a:ea typeface="에스코어 드림 5 Medium"/>
                  </a:rPr>
                  <a:t>을 아래부터 실시하여</a:t>
                </a:r>
                <a:r>
                  <a:rPr lang="ko-KR" altLang="en-US" sz="1500" kern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 무너짐</a:t>
                </a:r>
                <a:r>
                  <a:rPr lang="ko-KR" altLang="en-US" sz="1500" kern="0" spc="-15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 </a:t>
                </a:r>
                <a:endParaRPr lang="en-US" altLang="ko-KR" sz="1500" kern="0" spc="-150" dirty="0">
                  <a:solidFill>
                    <a:srgbClr val="FF0000"/>
                  </a:solidFill>
                  <a:effectLst/>
                  <a:latin typeface="에스코어 드림 5 Medium"/>
                  <a:ea typeface="에스코어 드림 5 Medium"/>
                </a:endParaRPr>
              </a:p>
              <a:p>
                <a:pPr marL="0" marR="0" indent="-381000" latinLnBrk="1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* </a:t>
                </a:r>
                <a:r>
                  <a:rPr lang="en-US" altLang="ko-KR" sz="1500" kern="0" spc="0" dirty="0">
                    <a:effectLst/>
                    <a:latin typeface="에스코어 드림 5 Medium"/>
                    <a:ea typeface="에스코어 드림 5 Medium"/>
                  </a:rPr>
                  <a:t>[</a:t>
                </a:r>
                <a:r>
                  <a:rPr lang="en-US" altLang="ko-KR" sz="1500" kern="0" spc="-150" dirty="0">
                    <a:effectLst/>
                    <a:latin typeface="에스코어 드림 5 Medium"/>
                    <a:ea typeface="에스코어 드림 5 Medium"/>
                  </a:rPr>
                  <a:t>‘23.7.6, </a:t>
                </a:r>
                <a:r>
                  <a:rPr lang="ko-KR" altLang="en-US" sz="1500" kern="0" spc="-150" dirty="0">
                    <a:effectLst/>
                    <a:latin typeface="에스코어 드림 5 Medium"/>
                    <a:ea typeface="에스코어 드림 5 Medium"/>
                  </a:rPr>
                  <a:t>충북 청주</a:t>
                </a:r>
                <a:r>
                  <a:rPr lang="en-US" altLang="ko-KR" sz="1500" kern="0" spc="0" dirty="0">
                    <a:effectLst/>
                    <a:latin typeface="에스코어 드림 5 Medium"/>
                    <a:ea typeface="에스코어 드림 5 Medium"/>
                  </a:rPr>
                  <a:t>] </a:t>
                </a:r>
                <a:r>
                  <a:rPr lang="ko-KR" altLang="en-US" sz="1500" kern="0" spc="0" dirty="0" err="1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갱폼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 </a:t>
                </a:r>
                <a:r>
                  <a:rPr lang="ko-KR" altLang="en-US" sz="1500" kern="0" spc="-15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인상</a:t>
                </a:r>
                <a:r>
                  <a:rPr lang="ko-KR" altLang="en-US" sz="1500" kern="0" spc="-150" dirty="0">
                    <a:effectLst/>
                    <a:latin typeface="에스코어 드림 5 Medium"/>
                    <a:ea typeface="에스코어 드림 5 Medium"/>
                  </a:rPr>
                  <a:t>을 위한 </a:t>
                </a:r>
                <a:r>
                  <a:rPr lang="ko-KR" altLang="en-US" sz="1500" kern="0" spc="-15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고정볼트 해체</a:t>
                </a:r>
                <a:r>
                  <a:rPr lang="ko-KR" altLang="en-US" sz="1500" kern="0" spc="-150" dirty="0">
                    <a:effectLst/>
                    <a:latin typeface="에스코어 드림 5 Medium"/>
                    <a:ea typeface="에스코어 드림 5 Medium"/>
                  </a:rPr>
                  <a:t> </a:t>
                </a:r>
                <a:r>
                  <a:rPr lang="ko-KR" altLang="en-US" sz="1500" kern="0" spc="0" dirty="0">
                    <a:effectLst/>
                    <a:latin typeface="에스코어 드림 5 Medium"/>
                    <a:ea typeface="에스코어 드림 5 Medium"/>
                  </a:rPr>
                  <a:t>작업 중 </a:t>
                </a:r>
                <a:r>
                  <a:rPr lang="ko-KR" altLang="en-US" sz="1500" kern="0" spc="0" dirty="0">
                    <a:solidFill>
                      <a:srgbClr val="FF0000"/>
                    </a:solidFill>
                    <a:effectLst/>
                    <a:latin typeface="에스코어 드림 5 Medium"/>
                    <a:ea typeface="에스코어 드림 5 Medium"/>
                  </a:rPr>
                  <a:t>추락</a:t>
                </a:r>
                <a:endParaRPr lang="en-US" altLang="ko-KR" sz="1500" kern="0" spc="0" dirty="0">
                  <a:solidFill>
                    <a:srgbClr val="FF0000"/>
                  </a:solidFill>
                  <a:effectLst/>
                  <a:latin typeface="에스코어 드림 5 Medium"/>
                  <a:ea typeface="에스코어 드림 5 Medium"/>
                </a:endParaRPr>
              </a:p>
            </p:txBody>
          </p:sp>
          <p:sp>
            <p:nvSpPr>
              <p:cNvPr id="50" name="사각형: 둥근 모서리 49">
                <a:extLst>
                  <a:ext uri="{FF2B5EF4-FFF2-40B4-BE49-F238E27FC236}">
                    <a16:creationId xmlns:a16="http://schemas.microsoft.com/office/drawing/2014/main" id="{F35D356E-C50C-43B7-875D-218FF0E48291}"/>
                  </a:ext>
                </a:extLst>
              </p:cNvPr>
              <p:cNvSpPr/>
              <p:nvPr/>
            </p:nvSpPr>
            <p:spPr>
              <a:xfrm>
                <a:off x="1231117" y="3600214"/>
                <a:ext cx="9793535" cy="433755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2">
      <a:majorFont>
        <a:latin typeface="KoPub돋움체 Bold"/>
        <a:ea typeface="KoPub돋움체 Bold"/>
        <a:cs typeface=""/>
      </a:majorFont>
      <a:minorFont>
        <a:latin typeface="KoPub돋움체 Medium"/>
        <a:ea typeface="KoPub돋움체 Medium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994</ep:Words>
  <ep:PresentationFormat>와이드스크린</ep:PresentationFormat>
  <ep:Paragraphs>90</ep:Paragraphs>
  <ep:Slides>24</ep:Slides>
  <ep:Notes>5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ep:HeadingPairs>
  <ep:TitlesOfParts>
    <vt:vector size="25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2021-07-03T11:01:13.000</dcterms:created>
  <cp:lastModifiedBy>Moel</cp:lastModifiedBy>
  <dcterms:modified xsi:type="dcterms:W3CDTF">2024-05-09T01:43:39.363</dcterms:modified>
  <cp:revision>1738</cp:revision>
  <dc:title>PowerPoint 프레젠테이션</dc:title>
  <cp:version/>
</cp:coreProperties>
</file>